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319" r:id="rId4"/>
    <p:sldId id="258" r:id="rId5"/>
    <p:sldId id="261" r:id="rId6"/>
    <p:sldId id="320" r:id="rId7"/>
    <p:sldId id="260" r:id="rId8"/>
    <p:sldId id="259" r:id="rId9"/>
    <p:sldId id="263" r:id="rId10"/>
    <p:sldId id="317" r:id="rId11"/>
    <p:sldId id="318" r:id="rId12"/>
    <p:sldId id="315" r:id="rId13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a ruiz" initials="er" lastIdx="1" clrIdx="0">
    <p:extLst>
      <p:ext uri="{19B8F6BF-5375-455C-9EA6-DF929625EA0E}">
        <p15:presenceInfo xmlns:p15="http://schemas.microsoft.com/office/powerpoint/2012/main" userId="5a8cc8cfff33df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C535"/>
    <a:srgbClr val="F7F7F7"/>
    <a:srgbClr val="72AF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04A0E-B9A9-49D6-97CE-AD9971C155C7}" type="datetimeFigureOut">
              <a:rPr lang="es-PE" smtClean="0"/>
              <a:t>3/09/2021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6C9B5-242D-4A38-BCC0-0F081A68489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10576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3449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025D3-24CF-46CB-B603-E6D26CBB8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CEA227-19B2-437A-B180-2C911FA13D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AFE9AE-E308-46F2-9C89-7980504AB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B68CE-08D1-4B59-BE70-96E8E25DD313}" type="datetimeFigureOut">
              <a:rPr lang="es-PE" smtClean="0"/>
              <a:t>3/09/2021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0BFA0E-7504-44E3-9069-1F2966D63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4C3EFA-E6CD-4927-85E4-A042AEDB4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246B-914B-4B94-9DC6-E239B7EF33A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79426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490493-004F-4B99-8A07-051A5D205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ED8B9C-BE00-46DE-AEB1-CDB1A40D1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B7B9F5-9E4D-47CD-B10E-5BB8E480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B68CE-08D1-4B59-BE70-96E8E25DD313}" type="datetimeFigureOut">
              <a:rPr lang="es-PE" smtClean="0"/>
              <a:t>3/09/2021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C2A8DE-DC69-41FE-9AFE-6428FFC18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2BAB34-8A0B-4491-9493-FD260DDC7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246B-914B-4B94-9DC6-E239B7EF33A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17699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1DD0B3-8E00-4F91-A72D-1224FDC44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9E360E-A362-440B-B7AB-AEE38E3B0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C7A7AF-5188-404D-81AE-60AF8BD13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B68CE-08D1-4B59-BE70-96E8E25DD313}" type="datetimeFigureOut">
              <a:rPr lang="es-PE" smtClean="0"/>
              <a:t>3/09/2021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3CC408-E12B-4E11-9C01-A46B6379E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4D23BE-A075-46AF-9AD7-46DB5FF0C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246B-914B-4B94-9DC6-E239B7EF33A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62434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836952-D177-43D9-BEA4-51E69CC36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F404AD-88C6-4D43-9DEA-9BC123620F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05FA2B-4CD8-42F0-868E-0D03D2BB8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690B09-D0F1-4276-808E-B542E0E91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B68CE-08D1-4B59-BE70-96E8E25DD313}" type="datetimeFigureOut">
              <a:rPr lang="es-PE" smtClean="0"/>
              <a:t>3/09/2021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1A5479-AAA1-4E5D-A685-52D6970E6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D47FF5-B352-4AB3-8ECB-FECA60055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246B-914B-4B94-9DC6-E239B7EF33A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03610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247B16-18F3-42E4-BF83-6BC4C7BCA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D90E95-D951-48C3-A66C-FA8D91F47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D53EE2-166C-4463-A0B7-26F87E055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69EE809-1684-4DFA-AB85-CC8FF9A8A8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F5F3E7-DE9C-44ED-A729-346337742A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6A00BDE-2AB5-4A31-B82E-91B80750B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B68CE-08D1-4B59-BE70-96E8E25DD313}" type="datetimeFigureOut">
              <a:rPr lang="es-PE" smtClean="0"/>
              <a:t>3/09/2021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531EF34-BC83-436F-BA94-35E914ACD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28A8635-D7CA-4A14-920F-9BFBD5292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246B-914B-4B94-9DC6-E239B7EF33A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74039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7907C3-0B09-4AB8-B9EF-7137AB54E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A1F7009-A5EB-4D91-B693-BEACCDEB5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B68CE-08D1-4B59-BE70-96E8E25DD313}" type="datetimeFigureOut">
              <a:rPr lang="es-PE" smtClean="0"/>
              <a:t>3/09/2021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28D1964-C7BC-4D50-A11E-1D8E45C1D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574D1E9-0C01-4738-9B58-8DEFC9D46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246B-914B-4B94-9DC6-E239B7EF33A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86000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ACF3132-4EBA-4421-BD96-8228AFFA3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B68CE-08D1-4B59-BE70-96E8E25DD313}" type="datetimeFigureOut">
              <a:rPr lang="es-PE" smtClean="0"/>
              <a:t>3/09/2021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80F1E9C-0198-4650-8C3C-574FFBD4D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0FE5595-5CC2-4B5D-9F11-C3B463D96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246B-914B-4B94-9DC6-E239B7EF33A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3006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0836BD-F8A1-412C-8967-540DE4D00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CBA6AB-6D17-416E-81C1-8935BBF45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E84F579-361D-46CE-BD94-27388BBEF6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AFFE6D-0C14-4724-A3BD-B47B897AF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B68CE-08D1-4B59-BE70-96E8E25DD313}" type="datetimeFigureOut">
              <a:rPr lang="es-PE" smtClean="0"/>
              <a:t>3/09/2021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179425-EFB6-45A6-9AD6-D485FA86A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376C76-3D2A-4AEE-8FC7-6C36E972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246B-914B-4B94-9DC6-E239B7EF33A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20523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2437F8-4A93-4E55-8E61-67AB7C109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46796D9-2CBF-42DA-B3A6-CEECA31782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EA55BE8-4F3C-4BF4-BF2A-7E27525A5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62C612-D1F6-4CA9-A337-7277C5574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B68CE-08D1-4B59-BE70-96E8E25DD313}" type="datetimeFigureOut">
              <a:rPr lang="es-PE" smtClean="0"/>
              <a:t>3/09/2021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5A1061-56D7-464F-9CE4-4A6984CFA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C7B6F9-24D9-467B-B534-9FB5C0100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246B-914B-4B94-9DC6-E239B7EF33A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6483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88946A-8F84-4AB9-8545-2DE3E400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E4FDA15-C88F-441C-B079-5502629A8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346551-119B-43F5-B540-5E36D5289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B68CE-08D1-4B59-BE70-96E8E25DD313}" type="datetimeFigureOut">
              <a:rPr lang="es-PE" smtClean="0"/>
              <a:t>3/09/2021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100FB7-712C-4C8C-9298-F345BD9F3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1E94E8-7B62-47E2-99AB-AAF1082F9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246B-914B-4B94-9DC6-E239B7EF33A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62676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6027B4C-19AD-4667-A58B-FD6E7D76A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44421A3-48AA-49A6-9C13-4649894C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19A5AF-B2D9-4D1F-A912-84D5C8522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B68CE-08D1-4B59-BE70-96E8E25DD313}" type="datetimeFigureOut">
              <a:rPr lang="es-PE" smtClean="0"/>
              <a:t>3/09/2021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C8F54A-1D46-4258-9EB3-032CC52D1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FE10FF-E25D-4C0C-96AF-71704056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246B-914B-4B94-9DC6-E239B7EF33A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1600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ADC08F1-0B7B-4794-8D12-DD831D759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688784-712B-4BF8-AC4F-747D253A3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6BBD54-2B60-448B-8A54-BA7944B57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B68CE-08D1-4B59-BE70-96E8E25DD313}" type="datetimeFigureOut">
              <a:rPr lang="es-PE" smtClean="0"/>
              <a:t>3/09/2021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5AB8CA-A553-4D87-A580-9022A8F03F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154261-E72D-46D6-A4E6-35CE817FC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D246B-914B-4B94-9DC6-E239B7EF33A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7393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5.png"/><Relationship Id="rId4" Type="http://schemas.microsoft.com/office/2007/relationships/hdphoto" Target="../media/hdphoto4.wdp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ptm@perutravelmart.com.p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erutravelmart.com.pe/" TargetMode="External"/><Relationship Id="rId4" Type="http://schemas.openxmlformats.org/officeDocument/2006/relationships/hyperlink" Target="mailto:alexandrasalomon.g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249600BE-8E22-444A-9FD2-29B3C3253C05}"/>
              </a:ext>
            </a:extLst>
          </p:cNvPr>
          <p:cNvSpPr/>
          <p:nvPr/>
        </p:nvSpPr>
        <p:spPr>
          <a:xfrm>
            <a:off x="0" y="0"/>
            <a:ext cx="12178748" cy="6857999"/>
          </a:xfrm>
          <a:prstGeom prst="rect">
            <a:avLst/>
          </a:prstGeom>
          <a:solidFill>
            <a:srgbClr val="F7F7F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73FB691-469F-437E-ABB5-149CB73A16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0608" y="2819780"/>
            <a:ext cx="9992139" cy="1655762"/>
          </a:xfrm>
        </p:spPr>
        <p:txBody>
          <a:bodyPr>
            <a:normAutofit/>
          </a:bodyPr>
          <a:lstStyle/>
          <a:p>
            <a:r>
              <a:rPr lang="es-PE" sz="2800" dirty="0">
                <a:latin typeface="Montserrat" panose="02000505000000020004" pitchFamily="2" charset="0"/>
              </a:rPr>
              <a:t>22 al 26 de noviembre </a:t>
            </a:r>
          </a:p>
          <a:p>
            <a:r>
              <a:rPr lang="es-PE" sz="2800" dirty="0">
                <a:latin typeface="Montserrat" panose="02000505000000020004" pitchFamily="2" charset="0"/>
              </a:rPr>
              <a:t>2021</a:t>
            </a:r>
          </a:p>
          <a:p>
            <a:r>
              <a:rPr lang="es-PE" sz="2000" dirty="0">
                <a:latin typeface="Montserrat" panose="02000505000000020004" pitchFamily="2" charset="0"/>
              </a:rPr>
              <a:t>Edición híbrida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9162E11-CDD9-44B7-B09A-159E83C4504C}"/>
              </a:ext>
            </a:extLst>
          </p:cNvPr>
          <p:cNvSpPr/>
          <p:nvPr/>
        </p:nvSpPr>
        <p:spPr>
          <a:xfrm>
            <a:off x="13252" y="6573078"/>
            <a:ext cx="9965635" cy="2849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43022BC-63A5-4A90-9826-BD68D4E8D911}"/>
              </a:ext>
            </a:extLst>
          </p:cNvPr>
          <p:cNvSpPr/>
          <p:nvPr/>
        </p:nvSpPr>
        <p:spPr>
          <a:xfrm>
            <a:off x="6679097" y="6573079"/>
            <a:ext cx="5499652" cy="284920"/>
          </a:xfrm>
          <a:prstGeom prst="rect">
            <a:avLst/>
          </a:prstGeom>
          <a:solidFill>
            <a:srgbClr val="80C535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6" name="Picture 2" descr="PERU TRAVEL MART 2020">
            <a:extLst>
              <a:ext uri="{FF2B5EF4-FFF2-40B4-BE49-F238E27FC236}">
                <a16:creationId xmlns:a16="http://schemas.microsoft.com/office/drawing/2014/main" id="{AB57F453-2C7D-4B60-A826-FE189DFC0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456">
                        <a14:foregroundMark x1="15102" y1="59961" x2="15102" y2="59961"/>
                        <a14:foregroundMark x1="15510" y1="56093" x2="15510" y2="56093"/>
                        <a14:foregroundMark x1="15510" y1="63830" x2="15510" y2="63830"/>
                        <a14:foregroundMark x1="60952" y1="3675" x2="60952" y2="3675"/>
                        <a14:foregroundMark x1="36735" y1="17988" x2="36735" y2="17988"/>
                        <a14:foregroundMark x1="47483" y1="15861" x2="47483" y2="15861"/>
                        <a14:foregroundMark x1="56871" y1="16828" x2="56871" y2="16828"/>
                        <a14:foregroundMark x1="67755" y1="16441" x2="67755" y2="16441"/>
                        <a14:foregroundMark x1="42449" y1="35590" x2="42449" y2="35590"/>
                        <a14:foregroundMark x1="47483" y1="35783" x2="47483" y2="35783"/>
                        <a14:foregroundMark x1="65034" y1="35397" x2="65034" y2="35397"/>
                        <a14:foregroundMark x1="70476" y1="36364" x2="70476" y2="36364"/>
                        <a14:foregroundMark x1="82177" y1="38491" x2="82177" y2="38491"/>
                        <a14:foregroundMark x1="92109" y1="38491" x2="92109" y2="38491"/>
                        <a14:foregroundMark x1="41905" y1="62669" x2="41905" y2="62669"/>
                        <a14:foregroundMark x1="61224" y1="57834" x2="61224" y2="57834"/>
                        <a14:foregroundMark x1="69932" y1="60155" x2="69932" y2="60155"/>
                        <a14:foregroundMark x1="83129" y1="63056" x2="83129" y2="6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217"/>
            <a:ext cx="4913832" cy="338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27AA0F48-8C8E-4498-9E6D-6606491E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461" b="100000" l="0" r="97284">
                        <a14:foregroundMark x1="3704" y1="55380" x2="3704" y2="55380"/>
                        <a14:foregroundMark x1="17716" y1="69584" x2="17716" y2="69584"/>
                        <a14:foregroundMark x1="15309" y1="66428" x2="15309" y2="66428"/>
                        <a14:foregroundMark x1="7160" y1="67001" x2="7160" y2="67001"/>
                        <a14:foregroundMark x1="11173" y1="7604" x2="11173" y2="7604"/>
                        <a14:foregroundMark x1="25864" y1="49067" x2="25864" y2="49067"/>
                        <a14:foregroundMark x1="44259" y1="21234" x2="44259" y2="21234"/>
                        <a14:foregroundMark x1="53889" y1="25538" x2="53889" y2="25538"/>
                        <a14:foregroundMark x1="70123" y1="23099" x2="70123" y2="23099"/>
                        <a14:foregroundMark x1="94444" y1="44476" x2="94444" y2="44476"/>
                        <a14:foregroundMark x1="88457" y1="61980" x2="88457" y2="61980"/>
                        <a14:foregroundMark x1="82593" y1="56815" x2="82593" y2="56815"/>
                        <a14:foregroundMark x1="97284" y1="60976" x2="97284" y2="60976"/>
                        <a14:foregroundMark x1="88148" y1="69297" x2="88148" y2="69297"/>
                        <a14:foregroundMark x1="88457" y1="75610" x2="88457" y2="75610"/>
                        <a14:foregroundMark x1="94568" y1="82209" x2="94568" y2="82209"/>
                        <a14:foregroundMark x1="62840" y1="63989" x2="62840" y2="63989"/>
                        <a14:foregroundMark x1="56852" y1="64993" x2="56852" y2="649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279" y="4983394"/>
            <a:ext cx="1537252" cy="66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3ABEE1ED-940C-4C37-80EC-D360523D22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495" y="5013846"/>
            <a:ext cx="2764588" cy="600434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FB68781E-1028-4634-8DF9-7281295D2828}"/>
              </a:ext>
            </a:extLst>
          </p:cNvPr>
          <p:cNvSpPr/>
          <p:nvPr/>
        </p:nvSpPr>
        <p:spPr>
          <a:xfrm>
            <a:off x="2666288" y="-1"/>
            <a:ext cx="9525711" cy="350379"/>
          </a:xfrm>
          <a:prstGeom prst="rect">
            <a:avLst/>
          </a:prstGeom>
          <a:solidFill>
            <a:srgbClr val="80C535"/>
          </a:solidFill>
          <a:ln>
            <a:solidFill>
              <a:srgbClr val="80C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704747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BA3567D7-9356-4A0C-9E79-382A17856CB0}"/>
              </a:ext>
            </a:extLst>
          </p:cNvPr>
          <p:cNvSpPr/>
          <p:nvPr/>
        </p:nvSpPr>
        <p:spPr>
          <a:xfrm>
            <a:off x="0" y="0"/>
            <a:ext cx="12178748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75627-C5F8-4037-B407-43D0DB53B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192"/>
            <a:ext cx="10515600" cy="1325563"/>
          </a:xfrm>
        </p:spPr>
        <p:txBody>
          <a:bodyPr/>
          <a:lstStyle/>
          <a:p>
            <a:pPr algn="ctr"/>
            <a:r>
              <a:rPr lang="es-PE" dirty="0">
                <a:solidFill>
                  <a:schemeClr val="accent1"/>
                </a:solidFill>
                <a:latin typeface="Montserrat" panose="02000505000000020004" pitchFamily="2" charset="0"/>
              </a:rPr>
              <a:t>¿ Qué es?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235A9B9-DD57-49E4-BA11-112A260C24FF}"/>
              </a:ext>
            </a:extLst>
          </p:cNvPr>
          <p:cNvSpPr/>
          <p:nvPr/>
        </p:nvSpPr>
        <p:spPr>
          <a:xfrm>
            <a:off x="6096000" y="6573078"/>
            <a:ext cx="3882887" cy="2849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7668581-3F14-45CE-9C1D-6C0B2F62A882}"/>
              </a:ext>
            </a:extLst>
          </p:cNvPr>
          <p:cNvSpPr/>
          <p:nvPr/>
        </p:nvSpPr>
        <p:spPr>
          <a:xfrm>
            <a:off x="9989303" y="6573079"/>
            <a:ext cx="2189445" cy="294860"/>
          </a:xfrm>
          <a:prstGeom prst="rect">
            <a:avLst/>
          </a:prstGeom>
          <a:solidFill>
            <a:srgbClr val="72AF2F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2050" name="Picture 2" descr="Más de 350 tour operadores internacionales participarán en Perú Travel Mart  2020 – Destino Perú">
            <a:extLst>
              <a:ext uri="{FF2B5EF4-FFF2-40B4-BE49-F238E27FC236}">
                <a16:creationId xmlns:a16="http://schemas.microsoft.com/office/drawing/2014/main" id="{D85A140E-BA55-4B1E-B11A-295B28D74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83" y="1793225"/>
            <a:ext cx="6604373" cy="369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DEAF2B6C-FB83-4AAF-9B97-165C6521A597}"/>
              </a:ext>
            </a:extLst>
          </p:cNvPr>
          <p:cNvSpPr txBox="1"/>
          <p:nvPr/>
        </p:nvSpPr>
        <p:spPr>
          <a:xfrm>
            <a:off x="7327235" y="1793225"/>
            <a:ext cx="4308295" cy="3885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1400" dirty="0">
                <a:latin typeface="Montserrat" panose="02000505000000020004" pitchFamily="2" charset="0"/>
                <a:cs typeface="Arial"/>
              </a:rPr>
              <a:t>Rueda </a:t>
            </a:r>
            <a:r>
              <a:rPr sz="1400" spc="-5" dirty="0">
                <a:latin typeface="Montserrat" panose="02000505000000020004" pitchFamily="2" charset="0"/>
                <a:cs typeface="Arial"/>
              </a:rPr>
              <a:t>de negocios internacional </a:t>
            </a:r>
            <a:r>
              <a:rPr lang="es-ES" sz="1400" spc="-5" dirty="0">
                <a:latin typeface="Montserrat" panose="02000505000000020004" pitchFamily="2" charset="0"/>
                <a:cs typeface="Arial"/>
              </a:rPr>
              <a:t>B2B </a:t>
            </a:r>
            <a:r>
              <a:rPr sz="1400" spc="-5" dirty="0">
                <a:latin typeface="Montserrat" panose="02000505000000020004" pitchFamily="2" charset="0"/>
                <a:cs typeface="Arial"/>
              </a:rPr>
              <a:t>m</a:t>
            </a:r>
            <a:r>
              <a:rPr lang="es-ES" sz="1400" spc="-5" dirty="0">
                <a:latin typeface="Montserrat" panose="02000505000000020004" pitchFamily="2" charset="0"/>
                <a:cs typeface="Arial"/>
              </a:rPr>
              <a:t>á</a:t>
            </a:r>
            <a:r>
              <a:rPr sz="1400" spc="-5" dirty="0">
                <a:latin typeface="Montserrat" panose="02000505000000020004" pitchFamily="2" charset="0"/>
                <a:cs typeface="Arial"/>
              </a:rPr>
              <a:t>s </a:t>
            </a:r>
            <a:r>
              <a:rPr sz="1400" spc="-5" dirty="0" err="1">
                <a:latin typeface="Montserrat" panose="02000505000000020004" pitchFamily="2" charset="0"/>
                <a:cs typeface="Arial"/>
              </a:rPr>
              <a:t>importante</a:t>
            </a:r>
            <a:r>
              <a:rPr sz="1400" spc="-5" dirty="0">
                <a:latin typeface="Montserrat" panose="02000505000000020004" pitchFamily="2" charset="0"/>
                <a:cs typeface="Arial"/>
              </a:rPr>
              <a:t> del</a:t>
            </a:r>
            <a:r>
              <a:rPr lang="es-ES" sz="1400" spc="-5" dirty="0">
                <a:latin typeface="Montserrat" panose="02000505000000020004" pitchFamily="2" charset="0"/>
                <a:cs typeface="Arial"/>
              </a:rPr>
              <a:t> Perú,</a:t>
            </a:r>
            <a:r>
              <a:rPr sz="1400" spc="-5" dirty="0">
                <a:latin typeface="Montserrat" panose="02000505000000020004" pitchFamily="2" charset="0"/>
                <a:cs typeface="Arial"/>
              </a:rPr>
              <a:t> dirigida </a:t>
            </a:r>
            <a:r>
              <a:rPr sz="1400" dirty="0">
                <a:latin typeface="Montserrat" panose="02000505000000020004" pitchFamily="2" charset="0"/>
                <a:cs typeface="Arial"/>
              </a:rPr>
              <a:t>a </a:t>
            </a:r>
            <a:r>
              <a:rPr sz="1400" spc="-5" dirty="0">
                <a:latin typeface="Montserrat" panose="02000505000000020004" pitchFamily="2" charset="0"/>
                <a:cs typeface="Arial"/>
              </a:rPr>
              <a:t>altos ejecutivos </a:t>
            </a:r>
            <a:r>
              <a:rPr sz="1400" spc="-5" dirty="0" err="1">
                <a:latin typeface="Montserrat" panose="02000505000000020004" pitchFamily="2" charset="0"/>
                <a:cs typeface="Arial"/>
              </a:rPr>
              <a:t>internacionales</a:t>
            </a:r>
            <a:r>
              <a:rPr sz="1400" spc="-5" dirty="0">
                <a:latin typeface="Montserrat" panose="02000505000000020004" pitchFamily="2" charset="0"/>
                <a:cs typeface="Arial"/>
              </a:rPr>
              <a:t> </a:t>
            </a:r>
            <a:r>
              <a:rPr sz="1400" dirty="0">
                <a:latin typeface="Montserrat" panose="02000505000000020004" pitchFamily="2" charset="0"/>
                <a:cs typeface="Arial"/>
              </a:rPr>
              <a:t>con </a:t>
            </a:r>
            <a:r>
              <a:rPr sz="1400" spc="-5" dirty="0">
                <a:latin typeface="Montserrat" panose="02000505000000020004" pitchFamily="2" charset="0"/>
                <a:cs typeface="Arial"/>
              </a:rPr>
              <a:t>poder  </a:t>
            </a:r>
            <a:r>
              <a:rPr sz="1400" dirty="0">
                <a:latin typeface="Montserrat" panose="02000505000000020004" pitchFamily="2" charset="0"/>
                <a:cs typeface="Arial"/>
              </a:rPr>
              <a:t>de </a:t>
            </a:r>
            <a:r>
              <a:rPr sz="1400" spc="-5" dirty="0">
                <a:latin typeface="Montserrat" panose="02000505000000020004" pitchFamily="2" charset="0"/>
                <a:cs typeface="Arial"/>
              </a:rPr>
              <a:t>decision</a:t>
            </a:r>
            <a:r>
              <a:rPr lang="es-ES" sz="1400" spc="-5" dirty="0">
                <a:latin typeface="Montserrat" panose="02000505000000020004" pitchFamily="2" charset="0"/>
                <a:cs typeface="Arial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s-ES" sz="1400" spc="-5" dirty="0">
              <a:latin typeface="Montserrat" panose="02000505000000020004" pitchFamily="2" charset="0"/>
              <a:cs typeface="Arial"/>
            </a:endParaRP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ES" sz="1400" spc="-5" dirty="0">
                <a:latin typeface="Montserrat" panose="02000505000000020004" pitchFamily="2" charset="0"/>
                <a:cs typeface="Arial"/>
              </a:rPr>
              <a:t>Espacio de c</a:t>
            </a:r>
            <a:r>
              <a:rPr sz="1400" spc="-5" dirty="0" err="1">
                <a:latin typeface="Montserrat" panose="02000505000000020004" pitchFamily="2" charset="0"/>
                <a:cs typeface="Arial"/>
              </a:rPr>
              <a:t>omercialización</a:t>
            </a:r>
            <a:r>
              <a:rPr sz="1400" spc="-5" dirty="0">
                <a:latin typeface="Montserrat" panose="02000505000000020004" pitchFamily="2" charset="0"/>
                <a:cs typeface="Arial"/>
              </a:rPr>
              <a:t> </a:t>
            </a:r>
            <a:r>
              <a:rPr sz="1400" dirty="0">
                <a:latin typeface="Montserrat" panose="02000505000000020004" pitchFamily="2" charset="0"/>
                <a:cs typeface="Arial"/>
              </a:rPr>
              <a:t>y </a:t>
            </a:r>
            <a:r>
              <a:rPr sz="1400" spc="-5" dirty="0">
                <a:latin typeface="Montserrat" panose="02000505000000020004" pitchFamily="2" charset="0"/>
                <a:cs typeface="Arial"/>
              </a:rPr>
              <a:t>promoción </a:t>
            </a:r>
            <a:r>
              <a:rPr sz="1400" dirty="0">
                <a:latin typeface="Montserrat" panose="02000505000000020004" pitchFamily="2" charset="0"/>
                <a:cs typeface="Arial"/>
              </a:rPr>
              <a:t>de </a:t>
            </a:r>
            <a:r>
              <a:rPr sz="1400" spc="-5" dirty="0">
                <a:latin typeface="Montserrat" panose="02000505000000020004" pitchFamily="2" charset="0"/>
                <a:cs typeface="Arial"/>
              </a:rPr>
              <a:t>diversos productos </a:t>
            </a:r>
            <a:r>
              <a:rPr sz="1400" dirty="0">
                <a:latin typeface="Montserrat" panose="02000505000000020004" pitchFamily="2" charset="0"/>
                <a:cs typeface="Arial"/>
              </a:rPr>
              <a:t>y  </a:t>
            </a:r>
            <a:r>
              <a:rPr sz="1400" dirty="0" err="1">
                <a:latin typeface="Montserrat" panose="02000505000000020004" pitchFamily="2" charset="0"/>
                <a:cs typeface="Arial"/>
              </a:rPr>
              <a:t>servicios</a:t>
            </a:r>
            <a:r>
              <a:rPr sz="1400" dirty="0">
                <a:latin typeface="Montserrat" panose="02000505000000020004" pitchFamily="2" charset="0"/>
                <a:cs typeface="Arial"/>
              </a:rPr>
              <a:t> </a:t>
            </a:r>
            <a:r>
              <a:rPr lang="es-ES" sz="1400" dirty="0">
                <a:latin typeface="Montserrat" panose="02000505000000020004" pitchFamily="2" charset="0"/>
                <a:cs typeface="Arial"/>
              </a:rPr>
              <a:t>turísticos </a:t>
            </a:r>
            <a:r>
              <a:rPr sz="1400" dirty="0">
                <a:latin typeface="Montserrat" panose="02000505000000020004" pitchFamily="2" charset="0"/>
                <a:cs typeface="Arial"/>
              </a:rPr>
              <a:t>que </a:t>
            </a:r>
            <a:r>
              <a:rPr sz="1400" spc="-5" dirty="0">
                <a:latin typeface="Montserrat" panose="02000505000000020004" pitchFamily="2" charset="0"/>
                <a:cs typeface="Arial"/>
              </a:rPr>
              <a:t>ofrece </a:t>
            </a:r>
            <a:r>
              <a:rPr sz="1400" spc="-5" dirty="0" err="1">
                <a:latin typeface="Montserrat" panose="02000505000000020004" pitchFamily="2" charset="0"/>
                <a:cs typeface="Arial"/>
              </a:rPr>
              <a:t>el</a:t>
            </a:r>
            <a:r>
              <a:rPr sz="1400" spc="-5" dirty="0">
                <a:latin typeface="Montserrat" panose="02000505000000020004" pitchFamily="2" charset="0"/>
                <a:cs typeface="Arial"/>
              </a:rPr>
              <a:t> Perú</a:t>
            </a:r>
            <a:r>
              <a:rPr lang="es-ES" sz="1400" spc="-5" dirty="0">
                <a:latin typeface="Montserrat" panose="02000505000000020004" pitchFamily="2" charset="0"/>
                <a:cs typeface="Arial"/>
              </a:rPr>
              <a:t>, al mercado internacional, a través de citas pre programadas </a:t>
            </a:r>
            <a:r>
              <a:rPr lang="es-PE" sz="1400" dirty="0">
                <a:latin typeface="Montserrat" panose="02000505000000020004" pitchFamily="2" charset="0"/>
                <a:cs typeface="Arial"/>
              </a:rPr>
              <a:t>con Gerentes y altos ejecutivos de  Hoteles, Tour Operadores,  Aerolíneas, Cruceros, Museos y Transporte del Perú con  capacidad de toma de decisiones.</a:t>
            </a: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PE" sz="1400" dirty="0">
              <a:latin typeface="Montserrat" panose="02000505000000020004" pitchFamily="2" charset="0"/>
              <a:cs typeface="Arial"/>
            </a:endParaRPr>
          </a:p>
          <a:p>
            <a:pPr marL="184150" marR="5080" indent="-17145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PE" sz="1400" dirty="0">
                <a:latin typeface="Montserrat" panose="02000505000000020004" pitchFamily="2" charset="0"/>
                <a:cs typeface="Arial"/>
              </a:rPr>
              <a:t>Coorganizado entre la Cámara Nacional de Turismo del Perú - CANATUR y la Comisión de Promoción </a:t>
            </a:r>
            <a:r>
              <a:rPr lang="es-ES" sz="1400" dirty="0">
                <a:latin typeface="Montserrat" panose="02000505000000020004" pitchFamily="2" charset="0"/>
                <a:cs typeface="Arial"/>
              </a:rPr>
              <a:t>del Perú para la Exportación y el Turismo – PROMPERU </a:t>
            </a:r>
            <a:endParaRPr lang="es-PE" sz="1400" dirty="0">
              <a:latin typeface="Montserrat" panose="02000505000000020004" pitchFamily="2" charset="0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s-PE" sz="1200" dirty="0">
              <a:latin typeface="Montserrat" panose="02000505000000020004" pitchFamily="2" charset="0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es-PE" sz="1150" dirty="0">
              <a:latin typeface="Liberation Sans Narrow"/>
              <a:cs typeface="Arial"/>
            </a:endParaRPr>
          </a:p>
        </p:txBody>
      </p:sp>
      <p:pic>
        <p:nvPicPr>
          <p:cNvPr id="13" name="Picture 2" descr="PERU TRAVEL MART 2020">
            <a:extLst>
              <a:ext uri="{FF2B5EF4-FFF2-40B4-BE49-F238E27FC236}">
                <a16:creationId xmlns:a16="http://schemas.microsoft.com/office/drawing/2014/main" id="{1C9E50A9-F80C-491F-9044-7877AC3CA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456">
                        <a14:foregroundMark x1="15102" y1="59961" x2="15102" y2="59961"/>
                        <a14:foregroundMark x1="15510" y1="56093" x2="15510" y2="56093"/>
                        <a14:foregroundMark x1="15510" y1="63830" x2="15510" y2="63830"/>
                        <a14:foregroundMark x1="60952" y1="3675" x2="60952" y2="3675"/>
                        <a14:foregroundMark x1="36735" y1="17988" x2="36735" y2="17988"/>
                        <a14:foregroundMark x1="47483" y1="15861" x2="47483" y2="15861"/>
                        <a14:foregroundMark x1="56871" y1="16828" x2="56871" y2="16828"/>
                        <a14:foregroundMark x1="67755" y1="16441" x2="67755" y2="16441"/>
                        <a14:foregroundMark x1="42449" y1="35590" x2="42449" y2="35590"/>
                        <a14:foregroundMark x1="47483" y1="35783" x2="47483" y2="35783"/>
                        <a14:foregroundMark x1="65034" y1="35397" x2="65034" y2="35397"/>
                        <a14:foregroundMark x1="70476" y1="36364" x2="70476" y2="36364"/>
                        <a14:foregroundMark x1="82177" y1="38491" x2="82177" y2="38491"/>
                        <a14:foregroundMark x1="92109" y1="38491" x2="92109" y2="38491"/>
                        <a14:foregroundMark x1="41905" y1="62669" x2="41905" y2="62669"/>
                        <a14:foregroundMark x1="61224" y1="57834" x2="61224" y2="57834"/>
                        <a14:foregroundMark x1="69932" y1="60155" x2="69932" y2="60155"/>
                        <a14:foregroundMark x1="83129" y1="63056" x2="83129" y2="6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57131" cy="10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256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BA3567D7-9356-4A0C-9E79-382A17856CB0}"/>
              </a:ext>
            </a:extLst>
          </p:cNvPr>
          <p:cNvSpPr/>
          <p:nvPr/>
        </p:nvSpPr>
        <p:spPr>
          <a:xfrm>
            <a:off x="0" y="0"/>
            <a:ext cx="12178748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75627-C5F8-4037-B407-43D0DB53B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192"/>
            <a:ext cx="10515600" cy="1325563"/>
          </a:xfrm>
        </p:spPr>
        <p:txBody>
          <a:bodyPr/>
          <a:lstStyle/>
          <a:p>
            <a:pPr algn="r"/>
            <a:r>
              <a:rPr lang="es-PE" dirty="0">
                <a:solidFill>
                  <a:schemeClr val="accent1"/>
                </a:solidFill>
                <a:latin typeface="Montserrat" panose="02000505000000020004" pitchFamily="2" charset="0"/>
              </a:rPr>
              <a:t>Ficha Técnica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235A9B9-DD57-49E4-BA11-112A260C24FF}"/>
              </a:ext>
            </a:extLst>
          </p:cNvPr>
          <p:cNvSpPr/>
          <p:nvPr/>
        </p:nvSpPr>
        <p:spPr>
          <a:xfrm>
            <a:off x="6096000" y="6573078"/>
            <a:ext cx="3882887" cy="2849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7668581-3F14-45CE-9C1D-6C0B2F62A882}"/>
              </a:ext>
            </a:extLst>
          </p:cNvPr>
          <p:cNvSpPr/>
          <p:nvPr/>
        </p:nvSpPr>
        <p:spPr>
          <a:xfrm>
            <a:off x="9989303" y="6573079"/>
            <a:ext cx="2189445" cy="294860"/>
          </a:xfrm>
          <a:prstGeom prst="rect">
            <a:avLst/>
          </a:prstGeom>
          <a:solidFill>
            <a:srgbClr val="72AF2F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3" name="Picture 2" descr="PERU TRAVEL MART 2020">
            <a:extLst>
              <a:ext uri="{FF2B5EF4-FFF2-40B4-BE49-F238E27FC236}">
                <a16:creationId xmlns:a16="http://schemas.microsoft.com/office/drawing/2014/main" id="{1C9E50A9-F80C-491F-9044-7877AC3CA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456">
                        <a14:foregroundMark x1="15102" y1="59961" x2="15102" y2="59961"/>
                        <a14:foregroundMark x1="15510" y1="56093" x2="15510" y2="56093"/>
                        <a14:foregroundMark x1="15510" y1="63830" x2="15510" y2="63830"/>
                        <a14:foregroundMark x1="60952" y1="3675" x2="60952" y2="3675"/>
                        <a14:foregroundMark x1="36735" y1="17988" x2="36735" y2="17988"/>
                        <a14:foregroundMark x1="47483" y1="15861" x2="47483" y2="15861"/>
                        <a14:foregroundMark x1="56871" y1="16828" x2="56871" y2="16828"/>
                        <a14:foregroundMark x1="67755" y1="16441" x2="67755" y2="16441"/>
                        <a14:foregroundMark x1="42449" y1="35590" x2="42449" y2="35590"/>
                        <a14:foregroundMark x1="47483" y1="35783" x2="47483" y2="35783"/>
                        <a14:foregroundMark x1="65034" y1="35397" x2="65034" y2="35397"/>
                        <a14:foregroundMark x1="70476" y1="36364" x2="70476" y2="36364"/>
                        <a14:foregroundMark x1="82177" y1="38491" x2="82177" y2="38491"/>
                        <a14:foregroundMark x1="92109" y1="38491" x2="92109" y2="38491"/>
                        <a14:foregroundMark x1="41905" y1="62669" x2="41905" y2="62669"/>
                        <a14:foregroundMark x1="61224" y1="57834" x2="61224" y2="57834"/>
                        <a14:foregroundMark x1="69932" y1="60155" x2="69932" y2="60155"/>
                        <a14:foregroundMark x1="83129" y1="63056" x2="83129" y2="6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57131" cy="10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9AD9B52D-B349-4AE8-A26D-F4AF7378FE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724926"/>
              </p:ext>
            </p:extLst>
          </p:nvPr>
        </p:nvGraphicFramePr>
        <p:xfrm>
          <a:off x="1451295" y="2172749"/>
          <a:ext cx="4362276" cy="2602595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318761">
                  <a:extLst>
                    <a:ext uri="{9D8B030D-6E8A-4147-A177-3AD203B41FA5}">
                      <a16:colId xmlns:a16="http://schemas.microsoft.com/office/drawing/2014/main" val="1774250031"/>
                    </a:ext>
                  </a:extLst>
                </a:gridCol>
                <a:gridCol w="3043515">
                  <a:extLst>
                    <a:ext uri="{9D8B030D-6E8A-4147-A177-3AD203B41FA5}">
                      <a16:colId xmlns:a16="http://schemas.microsoft.com/office/drawing/2014/main" val="767446720"/>
                    </a:ext>
                  </a:extLst>
                </a:gridCol>
              </a:tblGrid>
              <a:tr h="339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Fecha:</a:t>
                      </a:r>
                    </a:p>
                  </a:txBody>
                  <a:tcPr marL="64625" marR="64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b="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22 al 26 de noviembre </a:t>
                      </a:r>
                    </a:p>
                  </a:txBody>
                  <a:tcPr marL="64625" marR="64625" marT="0" marB="0"/>
                </a:tc>
                <a:extLst>
                  <a:ext uri="{0D108BD9-81ED-4DB2-BD59-A6C34878D82A}">
                    <a16:rowId xmlns:a16="http://schemas.microsoft.com/office/drawing/2014/main" val="1425957343"/>
                  </a:ext>
                </a:extLst>
              </a:tr>
              <a:tr h="228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Duración:</a:t>
                      </a:r>
                    </a:p>
                  </a:txBody>
                  <a:tcPr marL="64625" marR="64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5 días</a:t>
                      </a:r>
                    </a:p>
                  </a:txBody>
                  <a:tcPr marL="64625" marR="64625" marT="0" marB="0"/>
                </a:tc>
                <a:extLst>
                  <a:ext uri="{0D108BD9-81ED-4DB2-BD59-A6C34878D82A}">
                    <a16:rowId xmlns:a16="http://schemas.microsoft.com/office/drawing/2014/main" val="1595686342"/>
                  </a:ext>
                </a:extLst>
              </a:tr>
              <a:tr h="4188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Periodicidad:</a:t>
                      </a:r>
                    </a:p>
                  </a:txBody>
                  <a:tcPr marL="64625" marR="64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Anual</a:t>
                      </a:r>
                    </a:p>
                  </a:txBody>
                  <a:tcPr marL="64625" marR="64625" marT="0" marB="0"/>
                </a:tc>
                <a:extLst>
                  <a:ext uri="{0D108BD9-81ED-4DB2-BD59-A6C34878D82A}">
                    <a16:rowId xmlns:a16="http://schemas.microsoft.com/office/drawing/2014/main" val="1926606817"/>
                  </a:ext>
                </a:extLst>
              </a:tr>
              <a:tr h="4601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Formato</a:t>
                      </a:r>
                    </a:p>
                  </a:txBody>
                  <a:tcPr marL="64625" marR="64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Feria: Zona virtual, zona presencial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Rueda de negocios: presencial y virtual</a:t>
                      </a:r>
                    </a:p>
                  </a:txBody>
                  <a:tcPr marL="64625" marR="64625" marT="0" marB="0"/>
                </a:tc>
                <a:extLst>
                  <a:ext uri="{0D108BD9-81ED-4DB2-BD59-A6C34878D82A}">
                    <a16:rowId xmlns:a16="http://schemas.microsoft.com/office/drawing/2014/main" val="941949588"/>
                  </a:ext>
                </a:extLst>
              </a:tr>
              <a:tr h="4002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Modalidad:</a:t>
                      </a:r>
                    </a:p>
                  </a:txBody>
                  <a:tcPr marL="64625" marR="64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Híbrido: presencial y virtual</a:t>
                      </a:r>
                    </a:p>
                  </a:txBody>
                  <a:tcPr marL="64625" marR="64625" marT="0" marB="0"/>
                </a:tc>
                <a:extLst>
                  <a:ext uri="{0D108BD9-81ED-4DB2-BD59-A6C34878D82A}">
                    <a16:rowId xmlns:a16="http://schemas.microsoft.com/office/drawing/2014/main" val="2099156683"/>
                  </a:ext>
                </a:extLst>
              </a:tr>
              <a:tr h="318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Horario:</a:t>
                      </a:r>
                    </a:p>
                  </a:txBody>
                  <a:tcPr marL="64625" marR="64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8am a 10:00pm  </a:t>
                      </a:r>
                    </a:p>
                  </a:txBody>
                  <a:tcPr marL="64625" marR="64625" marT="0" marB="0"/>
                </a:tc>
                <a:extLst>
                  <a:ext uri="{0D108BD9-81ED-4DB2-BD59-A6C34878D82A}">
                    <a16:rowId xmlns:a16="http://schemas.microsoft.com/office/drawing/2014/main" val="50510018"/>
                  </a:ext>
                </a:extLst>
              </a:tr>
              <a:tr h="4188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Vendedores:</a:t>
                      </a:r>
                    </a:p>
                  </a:txBody>
                  <a:tcPr marL="64625" marR="64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200 expositores nacionales </a:t>
                      </a:r>
                    </a:p>
                  </a:txBody>
                  <a:tcPr marL="64625" marR="64625" marT="0" marB="0"/>
                </a:tc>
                <a:extLst>
                  <a:ext uri="{0D108BD9-81ED-4DB2-BD59-A6C34878D82A}">
                    <a16:rowId xmlns:a16="http://schemas.microsoft.com/office/drawing/2014/main" val="143473206"/>
                  </a:ext>
                </a:extLst>
              </a:tr>
            </a:tbl>
          </a:graphicData>
        </a:graphic>
      </p:graphicFrame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15A32375-E975-40E0-B96F-9E903D7B42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579411"/>
              </p:ext>
            </p:extLst>
          </p:nvPr>
        </p:nvGraphicFramePr>
        <p:xfrm>
          <a:off x="6182686" y="2172749"/>
          <a:ext cx="4748169" cy="2815859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501788">
                  <a:extLst>
                    <a:ext uri="{9D8B030D-6E8A-4147-A177-3AD203B41FA5}">
                      <a16:colId xmlns:a16="http://schemas.microsoft.com/office/drawing/2014/main" val="2158686123"/>
                    </a:ext>
                  </a:extLst>
                </a:gridCol>
                <a:gridCol w="3246381">
                  <a:extLst>
                    <a:ext uri="{9D8B030D-6E8A-4147-A177-3AD203B41FA5}">
                      <a16:colId xmlns:a16="http://schemas.microsoft.com/office/drawing/2014/main" val="39967450"/>
                    </a:ext>
                  </a:extLst>
                </a:gridCol>
              </a:tblGrid>
              <a:tr h="1353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PE" sz="1000" dirty="0">
                        <a:solidFill>
                          <a:schemeClr val="tx1"/>
                        </a:solidFill>
                        <a:effectLst/>
                        <a:latin typeface="Raleway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5" marR="64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PE" sz="1000" dirty="0">
                        <a:solidFill>
                          <a:schemeClr val="tx1"/>
                        </a:solidFill>
                        <a:effectLst/>
                        <a:latin typeface="Raleway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5" marR="64625" marT="0" marB="0"/>
                </a:tc>
                <a:extLst>
                  <a:ext uri="{0D108BD9-81ED-4DB2-BD59-A6C34878D82A}">
                    <a16:rowId xmlns:a16="http://schemas.microsoft.com/office/drawing/2014/main" val="1115955256"/>
                  </a:ext>
                </a:extLst>
              </a:tr>
              <a:tr h="118928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b="1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Compradores</a:t>
                      </a:r>
                      <a:endParaRPr lang="es-PE" sz="1400" kern="1200" dirty="0">
                        <a:solidFill>
                          <a:schemeClr val="tx1"/>
                        </a:solidFill>
                        <a:latin typeface="Montserrat" panose="02000505000000020004" pitchFamily="2" charset="0"/>
                        <a:ea typeface="+mn-ea"/>
                        <a:cs typeface="Arial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PE" sz="1400" b="1" kern="1200" dirty="0">
                        <a:solidFill>
                          <a:schemeClr val="tx1"/>
                        </a:solidFill>
                        <a:latin typeface="Montserrat" panose="02000505000000020004" pitchFamily="2" charset="0"/>
                        <a:ea typeface="+mn-ea"/>
                        <a:cs typeface="Arial"/>
                      </a:endParaRPr>
                    </a:p>
                  </a:txBody>
                  <a:tcPr marL="64625" marR="64625" marT="0" marB="0"/>
                </a:tc>
                <a:tc>
                  <a:txBody>
                    <a:bodyPr/>
                    <a:lstStyle/>
                    <a:p>
                      <a:pPr marL="12700" indent="0">
                        <a:lnSpc>
                          <a:spcPct val="100000"/>
                        </a:lnSpc>
                        <a:spcBef>
                          <a:spcPts val="105"/>
                        </a:spcBef>
                        <a:buClr>
                          <a:schemeClr val="accent6">
                            <a:lumMod val="60000"/>
                            <a:lumOff val="40000"/>
                          </a:schemeClr>
                        </a:buClr>
                        <a:buSzPct val="181818"/>
                        <a:buFont typeface="Symbol"/>
                        <a:buNone/>
                        <a:tabLst>
                          <a:tab pos="354965" algn="l"/>
                          <a:tab pos="355600" algn="l"/>
                        </a:tabLst>
                      </a:pPr>
                      <a:r>
                        <a:rPr lang="es-PE" sz="1400" dirty="0">
                          <a:solidFill>
                            <a:srgbClr val="1E2023"/>
                          </a:solidFill>
                          <a:latin typeface="Montserrat" panose="02000505000000020004" pitchFamily="2" charset="0"/>
                          <a:cs typeface="Liberation Sans Narrow"/>
                        </a:rPr>
                        <a:t>350 empresas internacionales</a:t>
                      </a:r>
                    </a:p>
                    <a:p>
                      <a:pPr marL="12700" indent="0">
                        <a:lnSpc>
                          <a:spcPct val="100000"/>
                        </a:lnSpc>
                        <a:spcBef>
                          <a:spcPts val="105"/>
                        </a:spcBef>
                        <a:buClr>
                          <a:schemeClr val="accent6">
                            <a:lumMod val="60000"/>
                            <a:lumOff val="40000"/>
                          </a:schemeClr>
                        </a:buClr>
                        <a:buSzPct val="181818"/>
                        <a:buFont typeface="Symbol"/>
                        <a:buNone/>
                        <a:tabLst>
                          <a:tab pos="354965" algn="l"/>
                          <a:tab pos="355600" algn="l"/>
                        </a:tabLst>
                      </a:pPr>
                      <a:endParaRPr lang="es-PE" sz="1400" dirty="0">
                        <a:solidFill>
                          <a:srgbClr val="1E2023"/>
                        </a:solidFill>
                        <a:latin typeface="Montserrat" panose="02000505000000020004" pitchFamily="2" charset="0"/>
                        <a:cs typeface="Liberation Sans Narrow"/>
                      </a:endParaRPr>
                    </a:p>
                    <a:p>
                      <a:pPr marL="184150" indent="-171450">
                        <a:lnSpc>
                          <a:spcPct val="100000"/>
                        </a:lnSpc>
                        <a:spcBef>
                          <a:spcPts val="105"/>
                        </a:spcBef>
                        <a:buClr>
                          <a:schemeClr val="accent6">
                            <a:lumMod val="60000"/>
                            <a:lumOff val="40000"/>
                          </a:schemeClr>
                        </a:buClr>
                        <a:buSzPct val="181818"/>
                        <a:buFont typeface="Wingdings" panose="05000000000000000000" pitchFamily="2" charset="2"/>
                        <a:buChar char="ü"/>
                        <a:tabLst>
                          <a:tab pos="354965" algn="l"/>
                          <a:tab pos="355600" algn="l"/>
                        </a:tabLst>
                      </a:pPr>
                      <a:r>
                        <a:rPr lang="es-PE" sz="1400" dirty="0">
                          <a:solidFill>
                            <a:srgbClr val="1E2023"/>
                          </a:solidFill>
                          <a:latin typeface="Montserrat" panose="02000505000000020004" pitchFamily="2" charset="0"/>
                          <a:cs typeface="Liberation Sans Narrow"/>
                        </a:rPr>
                        <a:t>Tour</a:t>
                      </a:r>
                      <a:r>
                        <a:rPr lang="es-PE" sz="1400" spc="-20" dirty="0">
                          <a:solidFill>
                            <a:srgbClr val="1E2023"/>
                          </a:solidFill>
                          <a:latin typeface="Montserrat" panose="02000505000000020004" pitchFamily="2" charset="0"/>
                          <a:cs typeface="Liberation Sans Narrow"/>
                        </a:rPr>
                        <a:t> </a:t>
                      </a:r>
                      <a:r>
                        <a:rPr lang="es-PE" sz="1400" spc="-5" dirty="0">
                          <a:solidFill>
                            <a:srgbClr val="1E2023"/>
                          </a:solidFill>
                          <a:latin typeface="Montserrat" panose="02000505000000020004" pitchFamily="2" charset="0"/>
                          <a:cs typeface="Liberation Sans Narrow"/>
                        </a:rPr>
                        <a:t>Operadores</a:t>
                      </a:r>
                      <a:endParaRPr lang="es-PE" sz="1400" dirty="0">
                        <a:latin typeface="Montserrat" panose="02000505000000020004" pitchFamily="2" charset="0"/>
                        <a:cs typeface="Liberation Sans Narrow"/>
                      </a:endParaRPr>
                    </a:p>
                    <a:p>
                      <a:pPr marL="184150" indent="-171450">
                        <a:lnSpc>
                          <a:spcPct val="100000"/>
                        </a:lnSpc>
                        <a:spcBef>
                          <a:spcPts val="100"/>
                        </a:spcBef>
                        <a:buClr>
                          <a:schemeClr val="accent6">
                            <a:lumMod val="60000"/>
                            <a:lumOff val="40000"/>
                          </a:schemeClr>
                        </a:buClr>
                        <a:buSzPct val="181818"/>
                        <a:buFont typeface="Wingdings" panose="05000000000000000000" pitchFamily="2" charset="2"/>
                        <a:buChar char="ü"/>
                        <a:tabLst>
                          <a:tab pos="354965" algn="l"/>
                          <a:tab pos="355600" algn="l"/>
                        </a:tabLst>
                      </a:pPr>
                      <a:r>
                        <a:rPr lang="es-PE" sz="1400" spc="-5" dirty="0">
                          <a:solidFill>
                            <a:srgbClr val="1E2023"/>
                          </a:solidFill>
                          <a:latin typeface="Montserrat" panose="02000505000000020004" pitchFamily="2" charset="0"/>
                          <a:cs typeface="Liberation Sans Narrow"/>
                        </a:rPr>
                        <a:t>Mayoristas</a:t>
                      </a:r>
                      <a:endParaRPr lang="es-PE" sz="1400" dirty="0">
                        <a:latin typeface="Montserrat" panose="02000505000000020004" pitchFamily="2" charset="0"/>
                        <a:cs typeface="Liberation Sans Narrow"/>
                      </a:endParaRPr>
                    </a:p>
                    <a:p>
                      <a:pPr marL="184150" indent="-171450">
                        <a:lnSpc>
                          <a:spcPct val="100000"/>
                        </a:lnSpc>
                        <a:spcBef>
                          <a:spcPts val="80"/>
                        </a:spcBef>
                        <a:buClr>
                          <a:schemeClr val="accent6">
                            <a:lumMod val="60000"/>
                            <a:lumOff val="40000"/>
                          </a:schemeClr>
                        </a:buClr>
                        <a:buSzPct val="181818"/>
                        <a:buFont typeface="Wingdings" panose="05000000000000000000" pitchFamily="2" charset="2"/>
                        <a:buChar char="ü"/>
                        <a:tabLst>
                          <a:tab pos="354965" algn="l"/>
                          <a:tab pos="355600" algn="l"/>
                        </a:tabLst>
                      </a:pPr>
                      <a:r>
                        <a:rPr lang="es-PE" sz="1400" spc="-5" dirty="0">
                          <a:solidFill>
                            <a:srgbClr val="1E2023"/>
                          </a:solidFill>
                          <a:latin typeface="Montserrat" panose="02000505000000020004" pitchFamily="2" charset="0"/>
                          <a:cs typeface="Liberation Sans Narrow"/>
                        </a:rPr>
                        <a:t>Agencia </a:t>
                      </a:r>
                      <a:r>
                        <a:rPr lang="es-PE" sz="1400" dirty="0">
                          <a:solidFill>
                            <a:srgbClr val="1E2023"/>
                          </a:solidFill>
                          <a:latin typeface="Montserrat" panose="02000505000000020004" pitchFamily="2" charset="0"/>
                          <a:cs typeface="Liberation Sans Narrow"/>
                        </a:rPr>
                        <a:t>de Turismo</a:t>
                      </a:r>
                      <a:r>
                        <a:rPr lang="es-PE" sz="1400" spc="-80" dirty="0">
                          <a:solidFill>
                            <a:srgbClr val="1E2023"/>
                          </a:solidFill>
                          <a:latin typeface="Montserrat" panose="02000505000000020004" pitchFamily="2" charset="0"/>
                          <a:cs typeface="Liberation Sans Narrow"/>
                        </a:rPr>
                        <a:t> </a:t>
                      </a:r>
                      <a:r>
                        <a:rPr lang="es-PE" sz="1400" spc="-5" dirty="0">
                          <a:solidFill>
                            <a:srgbClr val="1E2023"/>
                          </a:solidFill>
                          <a:latin typeface="Montserrat" panose="02000505000000020004" pitchFamily="2" charset="0"/>
                          <a:cs typeface="Liberation Sans Narrow"/>
                        </a:rPr>
                        <a:t>Especializada</a:t>
                      </a:r>
                      <a:endParaRPr lang="es-PE" sz="1400" dirty="0">
                        <a:latin typeface="Montserrat" panose="02000505000000020004" pitchFamily="2" charset="0"/>
                        <a:cs typeface="Liberation Sans Narrow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es-PE" sz="1400" b="0" kern="1200" dirty="0">
                        <a:solidFill>
                          <a:schemeClr val="tx1"/>
                        </a:solidFill>
                        <a:latin typeface="Montserrat" panose="02000505000000020004" pitchFamily="2" charset="0"/>
                        <a:ea typeface="+mn-ea"/>
                        <a:cs typeface="Arial"/>
                      </a:endParaRPr>
                    </a:p>
                  </a:txBody>
                  <a:tcPr marL="64625" marR="64625" marT="0" marB="0"/>
                </a:tc>
                <a:extLst>
                  <a:ext uri="{0D108BD9-81ED-4DB2-BD59-A6C34878D82A}">
                    <a16:rowId xmlns:a16="http://schemas.microsoft.com/office/drawing/2014/main" val="3826699233"/>
                  </a:ext>
                </a:extLst>
              </a:tr>
              <a:tr h="130671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b="1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Organiza:</a:t>
                      </a:r>
                    </a:p>
                  </a:txBody>
                  <a:tcPr marL="64625" marR="64625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b="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Cámara Nacional de Turismo –CANATUR PERÚ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400" b="0" kern="1200" dirty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Arial"/>
                        </a:rPr>
                        <a:t>Comisión de Promoción del Perú para la Exportación y el Turismo – PROMPERU </a:t>
                      </a:r>
                    </a:p>
                  </a:txBody>
                  <a:tcPr marL="64625" marR="64625" marT="0" marB="0"/>
                </a:tc>
                <a:extLst>
                  <a:ext uri="{0D108BD9-81ED-4DB2-BD59-A6C34878D82A}">
                    <a16:rowId xmlns:a16="http://schemas.microsoft.com/office/drawing/2014/main" val="3831692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565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BA3567D7-9356-4A0C-9E79-382A17856CB0}"/>
              </a:ext>
            </a:extLst>
          </p:cNvPr>
          <p:cNvSpPr/>
          <p:nvPr/>
        </p:nvSpPr>
        <p:spPr>
          <a:xfrm>
            <a:off x="0" y="0"/>
            <a:ext cx="12178748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75627-C5F8-4037-B407-43D0DB53B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529" y="470460"/>
            <a:ext cx="10515600" cy="1325563"/>
          </a:xfrm>
        </p:spPr>
        <p:txBody>
          <a:bodyPr/>
          <a:lstStyle/>
          <a:p>
            <a:pPr algn="r"/>
            <a:r>
              <a:rPr lang="es-PE" dirty="0">
                <a:solidFill>
                  <a:schemeClr val="accent1"/>
                </a:solidFill>
                <a:latin typeface="Montserrat" panose="02000505000000020004" pitchFamily="2" charset="0"/>
              </a:rPr>
              <a:t>Formato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DEAF2B6C-FB83-4AAF-9B97-165C6521A597}"/>
              </a:ext>
            </a:extLst>
          </p:cNvPr>
          <p:cNvSpPr txBox="1"/>
          <p:nvPr/>
        </p:nvSpPr>
        <p:spPr>
          <a:xfrm>
            <a:off x="1004368" y="1994391"/>
            <a:ext cx="5155095" cy="13696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PE" sz="1400" dirty="0">
                <a:latin typeface="Montserrat" panose="02000505000000020004" pitchFamily="2" charset="0"/>
                <a:cs typeface="Arial"/>
              </a:rPr>
              <a:t>Zona presencial: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s-PE" sz="1400" dirty="0">
              <a:latin typeface="Montserrat" panose="02000505000000020004" pitchFamily="2" charset="0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PE" sz="1400" dirty="0">
                <a:latin typeface="Montserrat" panose="02000505000000020004" pitchFamily="2" charset="0"/>
                <a:cs typeface="Arial"/>
              </a:rPr>
              <a:t>N° vendedores: 100 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PE" sz="1400" dirty="0">
                <a:latin typeface="Montserrat" panose="02000505000000020004" pitchFamily="2" charset="0"/>
                <a:cs typeface="Arial"/>
              </a:rPr>
              <a:t>Locación: Centro de Convenciones de Lima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PE" sz="1400" dirty="0">
                <a:latin typeface="Montserrat" panose="02000505000000020004" pitchFamily="2" charset="0"/>
                <a:cs typeface="Arial"/>
              </a:rPr>
              <a:t>Compradores: 70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PE" sz="1400" dirty="0">
                <a:latin typeface="Montserrat" panose="02000505000000020004" pitchFamily="2" charset="0"/>
                <a:cs typeface="Arial"/>
              </a:rPr>
              <a:t>Montaje: stand 2x2m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E44B4DA-5531-4002-8F76-EBD509E64333}"/>
              </a:ext>
            </a:extLst>
          </p:cNvPr>
          <p:cNvSpPr/>
          <p:nvPr/>
        </p:nvSpPr>
        <p:spPr>
          <a:xfrm>
            <a:off x="11468098" y="5446913"/>
            <a:ext cx="702367" cy="700436"/>
          </a:xfrm>
          <a:prstGeom prst="rect">
            <a:avLst/>
          </a:prstGeom>
          <a:solidFill>
            <a:srgbClr val="72AF2F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A9CE7C0-6077-469E-BE11-E0233B4F7B95}"/>
              </a:ext>
            </a:extLst>
          </p:cNvPr>
          <p:cNvSpPr/>
          <p:nvPr/>
        </p:nvSpPr>
        <p:spPr>
          <a:xfrm>
            <a:off x="11468099" y="6152456"/>
            <a:ext cx="702366" cy="7004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FF89C9ED-3B66-497C-923A-679286D1EA87}"/>
              </a:ext>
            </a:extLst>
          </p:cNvPr>
          <p:cNvSpPr txBox="1"/>
          <p:nvPr/>
        </p:nvSpPr>
        <p:spPr>
          <a:xfrm>
            <a:off x="6294783" y="1992202"/>
            <a:ext cx="5155095" cy="17799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PE" sz="1400" dirty="0">
                <a:latin typeface="Montserrat" panose="02000505000000020004" pitchFamily="2" charset="0"/>
                <a:cs typeface="Arial"/>
              </a:rPr>
              <a:t>Zona virtual: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MX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(Zona stands + plataforma rueda)</a:t>
            </a:r>
            <a:endParaRPr lang="es-PE" sz="1400" b="1" dirty="0">
              <a:effectLst/>
              <a:latin typeface="Montserrat" panose="02000505000000020004" pitchFamily="2" charset="0"/>
              <a:ea typeface="Calibri" panose="020F0502020204030204" pitchFamily="34" charset="0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s-PE" sz="1400" dirty="0">
              <a:latin typeface="Montserrat" panose="02000505000000020004" pitchFamily="2" charset="0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PE" sz="1400" dirty="0">
                <a:latin typeface="Montserrat" panose="02000505000000020004" pitchFamily="2" charset="0"/>
                <a:cs typeface="Arial"/>
              </a:rPr>
              <a:t>N° vendedores: 200 *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PE" sz="1400" dirty="0">
                <a:latin typeface="Montserrat" panose="02000505000000020004" pitchFamily="2" charset="0"/>
                <a:cs typeface="Arial"/>
              </a:rPr>
              <a:t>Compradores: 350 *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PE" sz="1400" dirty="0">
                <a:latin typeface="Montserrat" panose="02000505000000020004" pitchFamily="2" charset="0"/>
                <a:cs typeface="Arial"/>
              </a:rPr>
              <a:t>Montaje: stand virtual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s-PE" sz="1400" dirty="0">
              <a:latin typeface="Montserrat" panose="02000505000000020004" pitchFamily="2" charset="0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PE" sz="1100" dirty="0">
                <a:latin typeface="Montserrat" panose="02000505000000020004" pitchFamily="2" charset="0"/>
                <a:cs typeface="Arial"/>
              </a:rPr>
              <a:t>* Se considera a las empresas que participan en zona presencial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1141F81-D78D-4DED-A55C-FE903B15B75D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64000" l="52985" r="743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929" r="23581" b="28762"/>
          <a:stretch/>
        </p:blipFill>
        <p:spPr bwMode="auto">
          <a:xfrm>
            <a:off x="1576171" y="3714482"/>
            <a:ext cx="1485072" cy="17324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EA5A304-25C7-41D8-A330-DAC68D8F7F96}"/>
              </a:ext>
            </a:extLst>
          </p:cNvPr>
          <p:cNvSpPr txBox="1"/>
          <p:nvPr/>
        </p:nvSpPr>
        <p:spPr>
          <a:xfrm>
            <a:off x="1734792" y="5376187"/>
            <a:ext cx="1344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/>
              <a:t>imagen referencial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7C9375C-649F-4B98-A575-D1E345EA9F6F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5" t="624" r="1411" b="26388"/>
          <a:stretch/>
        </p:blipFill>
        <p:spPr bwMode="auto">
          <a:xfrm>
            <a:off x="7115861" y="4100592"/>
            <a:ext cx="2584175" cy="15067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011087CC-B7D0-41C7-9995-114A42A9A573}"/>
              </a:ext>
            </a:extLst>
          </p:cNvPr>
          <p:cNvSpPr txBox="1"/>
          <p:nvPr/>
        </p:nvSpPr>
        <p:spPr>
          <a:xfrm>
            <a:off x="8052756" y="5586438"/>
            <a:ext cx="1344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/>
              <a:t>imagen referencial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D8CD3A87-3196-4F48-8397-CF48E086B684}"/>
              </a:ext>
            </a:extLst>
          </p:cNvPr>
          <p:cNvCxnSpPr>
            <a:cxnSpLocks/>
          </p:cNvCxnSpPr>
          <p:nvPr/>
        </p:nvCxnSpPr>
        <p:spPr>
          <a:xfrm>
            <a:off x="5565913" y="1796023"/>
            <a:ext cx="0" cy="406741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PERU TRAVEL MART 2020">
            <a:extLst>
              <a:ext uri="{FF2B5EF4-FFF2-40B4-BE49-F238E27FC236}">
                <a16:creationId xmlns:a16="http://schemas.microsoft.com/office/drawing/2014/main" id="{E54876C7-3479-431E-8AC0-00E8C8F68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456">
                        <a14:foregroundMark x1="15102" y1="59961" x2="15102" y2="59961"/>
                        <a14:foregroundMark x1="15510" y1="56093" x2="15510" y2="56093"/>
                        <a14:foregroundMark x1="15510" y1="63830" x2="15510" y2="63830"/>
                        <a14:foregroundMark x1="60952" y1="3675" x2="60952" y2="3675"/>
                        <a14:foregroundMark x1="36735" y1="17988" x2="36735" y2="17988"/>
                        <a14:foregroundMark x1="47483" y1="15861" x2="47483" y2="15861"/>
                        <a14:foregroundMark x1="56871" y1="16828" x2="56871" y2="16828"/>
                        <a14:foregroundMark x1="67755" y1="16441" x2="67755" y2="16441"/>
                        <a14:foregroundMark x1="42449" y1="35590" x2="42449" y2="35590"/>
                        <a14:foregroundMark x1="47483" y1="35783" x2="47483" y2="35783"/>
                        <a14:foregroundMark x1="65034" y1="35397" x2="65034" y2="35397"/>
                        <a14:foregroundMark x1="70476" y1="36364" x2="70476" y2="36364"/>
                        <a14:foregroundMark x1="82177" y1="38491" x2="82177" y2="38491"/>
                        <a14:foregroundMark x1="92109" y1="38491" x2="92109" y2="38491"/>
                        <a14:foregroundMark x1="41905" y1="62669" x2="41905" y2="62669"/>
                        <a14:foregroundMark x1="61224" y1="57834" x2="61224" y2="57834"/>
                        <a14:foregroundMark x1="69932" y1="60155" x2="69932" y2="60155"/>
                        <a14:foregroundMark x1="83129" y1="63056" x2="83129" y2="6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692"/>
            <a:ext cx="1557131" cy="10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212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BA3567D7-9356-4A0C-9E79-382A17856CB0}"/>
              </a:ext>
            </a:extLst>
          </p:cNvPr>
          <p:cNvSpPr/>
          <p:nvPr/>
        </p:nvSpPr>
        <p:spPr>
          <a:xfrm>
            <a:off x="0" y="0"/>
            <a:ext cx="12178748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235A9B9-DD57-49E4-BA11-112A260C24FF}"/>
              </a:ext>
            </a:extLst>
          </p:cNvPr>
          <p:cNvSpPr/>
          <p:nvPr/>
        </p:nvSpPr>
        <p:spPr>
          <a:xfrm>
            <a:off x="0" y="0"/>
            <a:ext cx="12178748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D8CD3A87-3196-4F48-8397-CF48E086B684}"/>
              </a:ext>
            </a:extLst>
          </p:cNvPr>
          <p:cNvCxnSpPr/>
          <p:nvPr/>
        </p:nvCxnSpPr>
        <p:spPr>
          <a:xfrm>
            <a:off x="5565913" y="2179190"/>
            <a:ext cx="0" cy="36842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ítulo 15">
            <a:extLst>
              <a:ext uri="{FF2B5EF4-FFF2-40B4-BE49-F238E27FC236}">
                <a16:creationId xmlns:a16="http://schemas.microsoft.com/office/drawing/2014/main" id="{0E46AF20-00C6-4214-8F09-9C0C5D1FA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4921" y="278346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s-PE" sz="8000" b="1" dirty="0">
                <a:solidFill>
                  <a:schemeClr val="bg1"/>
                </a:solidFill>
                <a:latin typeface="Montserrat" panose="02000505000000020004" pitchFamily="2" charset="0"/>
              </a:rPr>
              <a:t>Perfiles</a:t>
            </a:r>
            <a:br>
              <a:rPr lang="es-PE" sz="8000" b="1" dirty="0">
                <a:solidFill>
                  <a:schemeClr val="bg1"/>
                </a:solidFill>
                <a:latin typeface="Montserrat" panose="02000505000000020004" pitchFamily="2" charset="0"/>
              </a:rPr>
            </a:br>
            <a:r>
              <a:rPr lang="es-PE" sz="8000" b="1" dirty="0">
                <a:solidFill>
                  <a:schemeClr val="bg1"/>
                </a:solidFill>
                <a:latin typeface="Montserrat" panose="02000505000000020004" pitchFamily="2" charset="0"/>
              </a:rPr>
              <a:t>de participación 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888E2C76-BEC5-4E3C-85E4-A0266C9B30FF}"/>
              </a:ext>
            </a:extLst>
          </p:cNvPr>
          <p:cNvSpPr/>
          <p:nvPr/>
        </p:nvSpPr>
        <p:spPr>
          <a:xfrm>
            <a:off x="0" y="17247"/>
            <a:ext cx="702367" cy="6858000"/>
          </a:xfrm>
          <a:prstGeom prst="rect">
            <a:avLst/>
          </a:prstGeom>
          <a:solidFill>
            <a:srgbClr val="72AF2F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82811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BA3567D7-9356-4A0C-9E79-382A17856CB0}"/>
              </a:ext>
            </a:extLst>
          </p:cNvPr>
          <p:cNvSpPr/>
          <p:nvPr/>
        </p:nvSpPr>
        <p:spPr>
          <a:xfrm>
            <a:off x="-75259" y="-15381"/>
            <a:ext cx="12342518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75627-C5F8-4037-B407-43D0DB53B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9626" y="871222"/>
            <a:ext cx="3656463" cy="1325563"/>
          </a:xfrm>
        </p:spPr>
        <p:txBody>
          <a:bodyPr>
            <a:normAutofit/>
          </a:bodyPr>
          <a:lstStyle/>
          <a:p>
            <a:pPr algn="ctr"/>
            <a:r>
              <a:rPr lang="es-PE" sz="2000" dirty="0">
                <a:solidFill>
                  <a:srgbClr val="72AF2F"/>
                </a:solidFill>
                <a:latin typeface="Montserrat" panose="02000505000000020004" pitchFamily="2" charset="0"/>
              </a:rPr>
              <a:t>Perfil del comprador: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235A9B9-DD57-49E4-BA11-112A260C24FF}"/>
              </a:ext>
            </a:extLst>
          </p:cNvPr>
          <p:cNvSpPr/>
          <p:nvPr/>
        </p:nvSpPr>
        <p:spPr>
          <a:xfrm>
            <a:off x="9421897" y="6636862"/>
            <a:ext cx="2920621" cy="216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7668581-3F14-45CE-9C1D-6C0B2F62A882}"/>
              </a:ext>
            </a:extLst>
          </p:cNvPr>
          <p:cNvSpPr/>
          <p:nvPr/>
        </p:nvSpPr>
        <p:spPr>
          <a:xfrm>
            <a:off x="10090636" y="6420619"/>
            <a:ext cx="2251882" cy="216243"/>
          </a:xfrm>
          <a:prstGeom prst="rect">
            <a:avLst/>
          </a:prstGeom>
          <a:solidFill>
            <a:srgbClr val="72AF2F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1897A469-2B22-45DE-9A65-DF844D76D087}"/>
              </a:ext>
            </a:extLst>
          </p:cNvPr>
          <p:cNvSpPr txBox="1"/>
          <p:nvPr/>
        </p:nvSpPr>
        <p:spPr>
          <a:xfrm>
            <a:off x="383909" y="1998586"/>
            <a:ext cx="5155095" cy="9438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lr>
                <a:schemeClr val="accent6">
                  <a:lumMod val="60000"/>
                  <a:lumOff val="40000"/>
                </a:schemeClr>
              </a:buClr>
              <a:buSzPct val="181818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lang="es-PE" sz="140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Tour</a:t>
            </a:r>
            <a:r>
              <a:rPr lang="es-PE" sz="1400" spc="-2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 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Operadores</a:t>
            </a:r>
            <a:endParaRPr lang="es-PE" sz="1400" dirty="0">
              <a:latin typeface="Montserrat" panose="02000505000000020004" pitchFamily="2" charset="0"/>
              <a:cs typeface="Liberation Sans Narrow"/>
            </a:endParaRP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chemeClr val="accent6">
                  <a:lumMod val="60000"/>
                  <a:lumOff val="40000"/>
                </a:schemeClr>
              </a:buClr>
              <a:buSzPct val="181818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Mayoristas</a:t>
            </a:r>
            <a:endParaRPr lang="es-PE" sz="1400" dirty="0">
              <a:latin typeface="Montserrat" panose="02000505000000020004" pitchFamily="2" charset="0"/>
              <a:cs typeface="Liberation Sans Narrow"/>
            </a:endParaRPr>
          </a:p>
          <a:p>
            <a:pPr marL="355600" indent="-342900">
              <a:lnSpc>
                <a:spcPct val="100000"/>
              </a:lnSpc>
              <a:spcBef>
                <a:spcPts val="80"/>
              </a:spcBef>
              <a:buClr>
                <a:schemeClr val="accent6">
                  <a:lumMod val="60000"/>
                  <a:lumOff val="40000"/>
                </a:schemeClr>
              </a:buClr>
              <a:buSzPct val="181818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Agencia </a:t>
            </a:r>
            <a:r>
              <a:rPr lang="es-PE" sz="140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de Turismo</a:t>
            </a:r>
            <a:r>
              <a:rPr lang="es-PE" sz="1400" spc="-8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 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Especializada</a:t>
            </a:r>
            <a:endParaRPr lang="es-PE" sz="1400" dirty="0">
              <a:latin typeface="Montserrat" panose="02000505000000020004" pitchFamily="2" charset="0"/>
              <a:cs typeface="Liberation Sans Narrow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s-PE" sz="1600" dirty="0">
              <a:latin typeface="Montserrat" panose="02000505000000020004" pitchFamily="2" charset="0"/>
              <a:cs typeface="Arial"/>
            </a:endParaRP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09B5F60D-84D0-49A5-AB27-5E3051E334DC}"/>
              </a:ext>
            </a:extLst>
          </p:cNvPr>
          <p:cNvSpPr txBox="1">
            <a:spLocks/>
          </p:cNvSpPr>
          <p:nvPr/>
        </p:nvSpPr>
        <p:spPr>
          <a:xfrm>
            <a:off x="569394" y="2766218"/>
            <a:ext cx="36564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PE" sz="2000" dirty="0">
                <a:solidFill>
                  <a:srgbClr val="72AF2F"/>
                </a:solidFill>
                <a:latin typeface="Montserrat" panose="02000505000000020004" pitchFamily="2" charset="0"/>
              </a:rPr>
              <a:t>Perfil A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45322B7F-CCC9-410C-B0A5-18B4F780EDB1}"/>
              </a:ext>
            </a:extLst>
          </p:cNvPr>
          <p:cNvSpPr txBox="1">
            <a:spLocks/>
          </p:cNvSpPr>
          <p:nvPr/>
        </p:nvSpPr>
        <p:spPr>
          <a:xfrm>
            <a:off x="6651274" y="2901607"/>
            <a:ext cx="36564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PE" sz="2000" dirty="0">
                <a:solidFill>
                  <a:srgbClr val="72AF2F"/>
                </a:solidFill>
                <a:latin typeface="Montserrat" panose="02000505000000020004" pitchFamily="2" charset="0"/>
              </a:rPr>
              <a:t>Perfil B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641727E-868A-4E82-9E1A-3ACCBD1DA577}"/>
              </a:ext>
            </a:extLst>
          </p:cNvPr>
          <p:cNvSpPr txBox="1"/>
          <p:nvPr/>
        </p:nvSpPr>
        <p:spPr>
          <a:xfrm>
            <a:off x="6244761" y="3948854"/>
            <a:ext cx="5486017" cy="1296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just">
              <a:lnSpc>
                <a:spcPct val="106800"/>
              </a:lnSpc>
              <a:spcBef>
                <a:spcPts val="9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tabLst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Empresas con oficina </a:t>
            </a:r>
            <a:r>
              <a:rPr lang="es-PE" sz="140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y/o 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representación </a:t>
            </a:r>
            <a:r>
              <a:rPr lang="es-PE" sz="1400" spc="-1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en 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Perú. </a:t>
            </a:r>
          </a:p>
          <a:p>
            <a:pPr marL="12700" marR="5080" algn="just">
              <a:lnSpc>
                <a:spcPct val="106800"/>
              </a:lnSpc>
              <a:spcBef>
                <a:spcPts val="9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tabLst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Sólo </a:t>
            </a:r>
            <a:r>
              <a:rPr lang="es-PE" sz="1400" spc="-1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podrán 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acceder </a:t>
            </a:r>
            <a:r>
              <a:rPr lang="es-PE" sz="140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al 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recinto ferial virtual. </a:t>
            </a:r>
          </a:p>
          <a:p>
            <a:pPr marL="12700" marR="5080" algn="just">
              <a:lnSpc>
                <a:spcPct val="106800"/>
              </a:lnSpc>
              <a:spcBef>
                <a:spcPts val="9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tabLst>
                <a:tab pos="355600" algn="l"/>
              </a:tabLst>
            </a:pPr>
            <a:r>
              <a:rPr lang="es-PE" sz="1400" spc="-1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No  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tendrán</a:t>
            </a:r>
            <a:r>
              <a:rPr lang="es-PE" sz="1400" spc="5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 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acceso</a:t>
            </a:r>
            <a:r>
              <a:rPr lang="es-PE" sz="1400" spc="6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 </a:t>
            </a:r>
            <a:r>
              <a:rPr lang="es-PE" sz="140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a</a:t>
            </a:r>
            <a:r>
              <a:rPr lang="es-PE" sz="1400" spc="6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 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la</a:t>
            </a:r>
            <a:r>
              <a:rPr lang="es-PE" sz="1400" spc="7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 </a:t>
            </a:r>
            <a:r>
              <a:rPr lang="es-PE" sz="1400" spc="-1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agenda</a:t>
            </a:r>
            <a:r>
              <a:rPr lang="es-PE" sz="1400" spc="7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 </a:t>
            </a:r>
            <a:r>
              <a:rPr lang="es-PE" sz="140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de</a:t>
            </a:r>
            <a:r>
              <a:rPr lang="es-PE" sz="1400" spc="5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 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reuniones</a:t>
            </a:r>
            <a:r>
              <a:rPr lang="es-PE" sz="1400" spc="6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 </a:t>
            </a:r>
            <a:r>
              <a:rPr lang="es-PE" sz="140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de</a:t>
            </a:r>
            <a:r>
              <a:rPr lang="es-PE" sz="1400" spc="5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 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negocios.</a:t>
            </a:r>
          </a:p>
          <a:p>
            <a:pPr marL="12700" marR="5080" algn="just">
              <a:lnSpc>
                <a:spcPct val="106800"/>
              </a:lnSpc>
              <a:spcBef>
                <a:spcPts val="9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tabLst>
                <a:tab pos="355600" algn="l"/>
              </a:tabLst>
            </a:pPr>
            <a:endParaRPr lang="es-PE" sz="1400" spc="-5" dirty="0">
              <a:solidFill>
                <a:srgbClr val="1E2023"/>
              </a:solidFill>
              <a:latin typeface="Montserrat" panose="02000505000000020004" pitchFamily="2" charset="0"/>
              <a:cs typeface="Liberation Sans Narrow"/>
            </a:endParaRPr>
          </a:p>
          <a:p>
            <a:pPr marL="38100">
              <a:lnSpc>
                <a:spcPct val="100000"/>
              </a:lnSpc>
              <a:spcBef>
                <a:spcPts val="105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tabLst>
                <a:tab pos="380365" algn="l"/>
                <a:tab pos="381000" algn="l"/>
              </a:tabLst>
            </a:pPr>
            <a:endParaRPr lang="es-PE" sz="1500" dirty="0">
              <a:latin typeface="Montserrat" panose="02000505000000020004" pitchFamily="2" charset="0"/>
              <a:cs typeface="Liberation Sans Narrow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2D912A0-90FB-40F2-84B0-598B44DD849B}"/>
              </a:ext>
            </a:extLst>
          </p:cNvPr>
          <p:cNvSpPr txBox="1"/>
          <p:nvPr/>
        </p:nvSpPr>
        <p:spPr>
          <a:xfrm>
            <a:off x="204634" y="3830642"/>
            <a:ext cx="5334370" cy="1586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just">
              <a:lnSpc>
                <a:spcPct val="106800"/>
              </a:lnSpc>
              <a:spcBef>
                <a:spcPts val="9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tabLst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Empresas que no tengan </a:t>
            </a:r>
            <a:r>
              <a:rPr lang="es-PE" sz="140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una 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oficina </a:t>
            </a:r>
            <a:r>
              <a:rPr lang="es-PE" sz="140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y/o 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representación </a:t>
            </a:r>
            <a:r>
              <a:rPr lang="es-PE" sz="1400" spc="-1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en 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Perú.</a:t>
            </a:r>
          </a:p>
          <a:p>
            <a:pPr marL="12700" marR="5080" algn="just">
              <a:lnSpc>
                <a:spcPct val="106800"/>
              </a:lnSpc>
              <a:spcBef>
                <a:spcPts val="9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tabLst>
                <a:tab pos="355600" algn="l"/>
              </a:tabLst>
            </a:pPr>
            <a:endParaRPr lang="es-PE" sz="1400" spc="-5" dirty="0">
              <a:solidFill>
                <a:srgbClr val="1E2023"/>
              </a:solidFill>
              <a:latin typeface="Montserrat" panose="02000505000000020004" pitchFamily="2" charset="0"/>
              <a:cs typeface="Liberation Sans Narrow"/>
            </a:endParaRPr>
          </a:p>
          <a:p>
            <a:pPr marL="38100">
              <a:lnSpc>
                <a:spcPct val="100000"/>
              </a:lnSpc>
              <a:spcBef>
                <a:spcPts val="105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tabLst>
                <a:tab pos="380365" algn="l"/>
                <a:tab pos="3810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Especialidades:</a:t>
            </a:r>
            <a:endParaRPr lang="es-PE" sz="1400" dirty="0">
              <a:latin typeface="Montserrat" panose="02000505000000020004" pitchFamily="2" charset="0"/>
              <a:cs typeface="Liberation Sans Narrow"/>
            </a:endParaRPr>
          </a:p>
          <a:p>
            <a:pPr marL="38100" marR="30480">
              <a:lnSpc>
                <a:spcPts val="1420"/>
              </a:lnSpc>
              <a:spcBef>
                <a:spcPts val="5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tabLst>
                <a:tab pos="386715" algn="l"/>
                <a:tab pos="38735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	Mice, Lujo, Cultura, </a:t>
            </a:r>
            <a:r>
              <a:rPr lang="es-PE" sz="140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Gastronomía, 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Salud, Vivencial </a:t>
            </a:r>
          </a:p>
          <a:p>
            <a:pPr marL="38100" marR="30480">
              <a:lnSpc>
                <a:spcPts val="1420"/>
              </a:lnSpc>
              <a:spcBef>
                <a:spcPts val="5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tabLst>
                <a:tab pos="386715" algn="l"/>
                <a:tab pos="38735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 </a:t>
            </a:r>
          </a:p>
          <a:p>
            <a:pPr marL="38100" marR="30480">
              <a:lnSpc>
                <a:spcPts val="1420"/>
              </a:lnSpc>
              <a:spcBef>
                <a:spcPts val="5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tabLst>
                <a:tab pos="386715" algn="l"/>
                <a:tab pos="38735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Segmentos:</a:t>
            </a:r>
            <a:endParaRPr lang="es-PE" sz="1400" dirty="0">
              <a:latin typeface="Montserrat" panose="02000505000000020004" pitchFamily="2" charset="0"/>
              <a:cs typeface="Liberation Sans Narrow"/>
            </a:endParaRPr>
          </a:p>
          <a:p>
            <a:pPr marL="386715">
              <a:lnSpc>
                <a:spcPct val="100000"/>
              </a:lnSpc>
              <a:spcBef>
                <a:spcPts val="30"/>
              </a:spcBef>
              <a:buClr>
                <a:schemeClr val="tx2">
                  <a:lumMod val="60000"/>
                  <a:lumOff val="40000"/>
                </a:schemeClr>
              </a:buClr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Lujo, </a:t>
            </a:r>
            <a:r>
              <a:rPr lang="es-PE" sz="140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Moderado,</a:t>
            </a:r>
            <a:r>
              <a:rPr lang="es-PE" sz="1400" spc="-4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 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Económico</a:t>
            </a:r>
            <a:endParaRPr lang="es-PE" sz="1400" dirty="0">
              <a:latin typeface="Montserrat" panose="02000505000000020004" pitchFamily="2" charset="0"/>
              <a:cs typeface="Liberation Sans Narrow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B1B3480B-A08E-47D3-A587-8213EBB74C4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8" t="8619" r="10056" b="21629"/>
          <a:stretch/>
        </p:blipFill>
        <p:spPr bwMode="auto">
          <a:xfrm>
            <a:off x="6253148" y="521776"/>
            <a:ext cx="4824033" cy="2336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99F10ED9-CD25-4B88-A95E-4AD3E275DA0E}"/>
              </a:ext>
            </a:extLst>
          </p:cNvPr>
          <p:cNvCxnSpPr>
            <a:cxnSpLocks/>
          </p:cNvCxnSpPr>
          <p:nvPr/>
        </p:nvCxnSpPr>
        <p:spPr>
          <a:xfrm>
            <a:off x="5628642" y="2901607"/>
            <a:ext cx="0" cy="3582880"/>
          </a:xfrm>
          <a:prstGeom prst="line">
            <a:avLst/>
          </a:prstGeom>
          <a:ln>
            <a:solidFill>
              <a:srgbClr val="72A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2" descr="PERU TRAVEL MART 2020">
            <a:extLst>
              <a:ext uri="{FF2B5EF4-FFF2-40B4-BE49-F238E27FC236}">
                <a16:creationId xmlns:a16="http://schemas.microsoft.com/office/drawing/2014/main" id="{820B7F5E-97B8-4191-BD2C-3BD6DBEC3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456">
                        <a14:foregroundMark x1="15102" y1="59961" x2="15102" y2="59961"/>
                        <a14:foregroundMark x1="15510" y1="56093" x2="15510" y2="56093"/>
                        <a14:foregroundMark x1="15510" y1="63830" x2="15510" y2="63830"/>
                        <a14:foregroundMark x1="60952" y1="3675" x2="60952" y2="3675"/>
                        <a14:foregroundMark x1="36735" y1="17988" x2="36735" y2="17988"/>
                        <a14:foregroundMark x1="47483" y1="15861" x2="47483" y2="15861"/>
                        <a14:foregroundMark x1="56871" y1="16828" x2="56871" y2="16828"/>
                        <a14:foregroundMark x1="67755" y1="16441" x2="67755" y2="16441"/>
                        <a14:foregroundMark x1="42449" y1="35590" x2="42449" y2="35590"/>
                        <a14:foregroundMark x1="47483" y1="35783" x2="47483" y2="35783"/>
                        <a14:foregroundMark x1="65034" y1="35397" x2="65034" y2="35397"/>
                        <a14:foregroundMark x1="70476" y1="36364" x2="70476" y2="36364"/>
                        <a14:foregroundMark x1="82177" y1="38491" x2="82177" y2="38491"/>
                        <a14:foregroundMark x1="92109" y1="38491" x2="92109" y2="38491"/>
                        <a14:foregroundMark x1="41905" y1="62669" x2="41905" y2="62669"/>
                        <a14:foregroundMark x1="61224" y1="57834" x2="61224" y2="57834"/>
                        <a14:foregroundMark x1="69932" y1="60155" x2="69932" y2="60155"/>
                        <a14:foregroundMark x1="83129" y1="63056" x2="83129" y2="6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626" y="-25868"/>
            <a:ext cx="1557131" cy="10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405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BA3567D7-9356-4A0C-9E79-382A17856CB0}"/>
              </a:ext>
            </a:extLst>
          </p:cNvPr>
          <p:cNvSpPr/>
          <p:nvPr/>
        </p:nvSpPr>
        <p:spPr>
          <a:xfrm>
            <a:off x="0" y="1"/>
            <a:ext cx="12342518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235A9B9-DD57-49E4-BA11-112A260C24FF}"/>
              </a:ext>
            </a:extLst>
          </p:cNvPr>
          <p:cNvSpPr/>
          <p:nvPr/>
        </p:nvSpPr>
        <p:spPr>
          <a:xfrm>
            <a:off x="9421897" y="6636862"/>
            <a:ext cx="2920621" cy="216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7668581-3F14-45CE-9C1D-6C0B2F62A882}"/>
              </a:ext>
            </a:extLst>
          </p:cNvPr>
          <p:cNvSpPr/>
          <p:nvPr/>
        </p:nvSpPr>
        <p:spPr>
          <a:xfrm>
            <a:off x="10090636" y="6420619"/>
            <a:ext cx="2251882" cy="216243"/>
          </a:xfrm>
          <a:prstGeom prst="rect">
            <a:avLst/>
          </a:prstGeom>
          <a:solidFill>
            <a:srgbClr val="72AF2F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3" name="Picture 2" descr="PERU TRAVEL MART 2020">
            <a:extLst>
              <a:ext uri="{FF2B5EF4-FFF2-40B4-BE49-F238E27FC236}">
                <a16:creationId xmlns:a16="http://schemas.microsoft.com/office/drawing/2014/main" id="{820B7F5E-97B8-4191-BD2C-3BD6DBEC3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456">
                        <a14:foregroundMark x1="15102" y1="59961" x2="15102" y2="59961"/>
                        <a14:foregroundMark x1="15510" y1="56093" x2="15510" y2="56093"/>
                        <a14:foregroundMark x1="15510" y1="63830" x2="15510" y2="63830"/>
                        <a14:foregroundMark x1="60952" y1="3675" x2="60952" y2="3675"/>
                        <a14:foregroundMark x1="36735" y1="17988" x2="36735" y2="17988"/>
                        <a14:foregroundMark x1="47483" y1="15861" x2="47483" y2="15861"/>
                        <a14:foregroundMark x1="56871" y1="16828" x2="56871" y2="16828"/>
                        <a14:foregroundMark x1="67755" y1="16441" x2="67755" y2="16441"/>
                        <a14:foregroundMark x1="42449" y1="35590" x2="42449" y2="35590"/>
                        <a14:foregroundMark x1="47483" y1="35783" x2="47483" y2="35783"/>
                        <a14:foregroundMark x1="65034" y1="35397" x2="65034" y2="35397"/>
                        <a14:foregroundMark x1="70476" y1="36364" x2="70476" y2="36364"/>
                        <a14:foregroundMark x1="82177" y1="38491" x2="82177" y2="38491"/>
                        <a14:foregroundMark x1="92109" y1="38491" x2="92109" y2="38491"/>
                        <a14:foregroundMark x1="41905" y1="62669" x2="41905" y2="62669"/>
                        <a14:foregroundMark x1="61224" y1="57834" x2="61224" y2="57834"/>
                        <a14:foregroundMark x1="69932" y1="60155" x2="69932" y2="60155"/>
                        <a14:foregroundMark x1="83129" y1="63056" x2="83129" y2="6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" y="3318"/>
            <a:ext cx="1557131" cy="10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6F38CA6F-99CE-4B60-BCCD-0B9237419C7F}"/>
              </a:ext>
            </a:extLst>
          </p:cNvPr>
          <p:cNvSpPr txBox="1"/>
          <p:nvPr/>
        </p:nvSpPr>
        <p:spPr>
          <a:xfrm>
            <a:off x="548442" y="1498460"/>
            <a:ext cx="6010538" cy="405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5080">
              <a:lnSpc>
                <a:spcPct val="90000"/>
              </a:lnSpc>
              <a:spcBef>
                <a:spcPct val="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tabLst>
                <a:tab pos="355600" algn="l"/>
              </a:tabLst>
            </a:pPr>
            <a:r>
              <a:rPr lang="es-PE" sz="2000" dirty="0">
                <a:solidFill>
                  <a:srgbClr val="72AF2F"/>
                </a:solidFill>
                <a:latin typeface="Montserrat" panose="02000505000000020004" pitchFamily="2" charset="0"/>
                <a:ea typeface="+mj-ea"/>
                <a:cs typeface="+mj-cs"/>
              </a:rPr>
              <a:t>Beneficios de participación: </a:t>
            </a:r>
          </a:p>
          <a:p>
            <a:pPr marR="5080">
              <a:lnSpc>
                <a:spcPct val="90000"/>
              </a:lnSpc>
              <a:spcBef>
                <a:spcPct val="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tabLst>
                <a:tab pos="355600" algn="l"/>
              </a:tabLst>
            </a:pPr>
            <a:endParaRPr lang="es-PE" sz="800" dirty="0">
              <a:solidFill>
                <a:srgbClr val="72AF2F"/>
              </a:solidFill>
              <a:latin typeface="Montserrat" panose="02000505000000020004" pitchFamily="2" charset="0"/>
              <a:ea typeface="+mj-ea"/>
              <a:cs typeface="+mj-cs"/>
            </a:endParaRPr>
          </a:p>
          <a:p>
            <a:pPr marL="12700" marR="5080" lvl="0" indent="-342900" algn="just">
              <a:lnSpc>
                <a:spcPct val="106800"/>
              </a:lnSpc>
              <a:spcBef>
                <a:spcPts val="9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buFont typeface="Calibri" panose="020F0502020204030204" pitchFamily="34" charset="0"/>
              <a:buChar char="-"/>
              <a:tabLst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</a:rPr>
              <a:t>Link de acceso al evento </a:t>
            </a:r>
          </a:p>
          <a:p>
            <a:pPr marL="12700" marR="5080" lvl="0" indent="-342900" algn="just">
              <a:lnSpc>
                <a:spcPct val="106800"/>
              </a:lnSpc>
              <a:spcBef>
                <a:spcPts val="9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buFont typeface="Calibri" panose="020F0502020204030204" pitchFamily="34" charset="0"/>
              <a:buChar char="-"/>
              <a:tabLst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</a:rPr>
              <a:t>Acceso a la Rueda de Negocios </a:t>
            </a:r>
          </a:p>
          <a:p>
            <a:pPr marL="12700" marR="5080" lvl="0" indent="-342900" algn="just">
              <a:lnSpc>
                <a:spcPct val="106800"/>
              </a:lnSpc>
              <a:spcBef>
                <a:spcPts val="9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buFont typeface="Calibri" panose="020F0502020204030204" pitchFamily="34" charset="0"/>
              <a:buChar char="-"/>
              <a:tabLst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</a:rPr>
              <a:t>Agenda de citas</a:t>
            </a:r>
          </a:p>
          <a:p>
            <a:pPr marL="12700" marR="5080" lvl="0" indent="-342900" algn="just">
              <a:lnSpc>
                <a:spcPct val="106800"/>
              </a:lnSpc>
              <a:spcBef>
                <a:spcPts val="9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buFont typeface="Calibri" panose="020F0502020204030204" pitchFamily="34" charset="0"/>
              <a:buChar char="-"/>
              <a:tabLst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</a:rPr>
              <a:t>Net</a:t>
            </a:r>
            <a:r>
              <a:rPr lang="en-US" sz="1400" spc="-5" dirty="0">
                <a:solidFill>
                  <a:srgbClr val="1E2023"/>
                </a:solidFill>
                <a:latin typeface="Montserrat" panose="02000505000000020004" pitchFamily="2" charset="0"/>
              </a:rPr>
              <a:t>working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</a:rPr>
              <a:t> para contactos </a:t>
            </a:r>
          </a:p>
          <a:p>
            <a:pPr marL="12700" marR="5080" lvl="0" indent="-342900" algn="just">
              <a:lnSpc>
                <a:spcPct val="106800"/>
              </a:lnSpc>
              <a:spcBef>
                <a:spcPts val="9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buFont typeface="Calibri" panose="020F0502020204030204" pitchFamily="34" charset="0"/>
              <a:buChar char="-"/>
              <a:tabLst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</a:rPr>
              <a:t>Chat directo en la interfaz de la plataforma.</a:t>
            </a:r>
          </a:p>
          <a:p>
            <a:pPr marL="12700" marR="5080" lvl="0" indent="-342900" algn="just">
              <a:lnSpc>
                <a:spcPct val="106800"/>
              </a:lnSpc>
              <a:spcBef>
                <a:spcPts val="9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buFont typeface="Calibri" panose="020F0502020204030204" pitchFamily="34" charset="0"/>
              <a:buChar char="-"/>
              <a:tabLst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</a:rPr>
              <a:t>Videollamada a través de la interfaz de la plataforma.</a:t>
            </a:r>
          </a:p>
          <a:p>
            <a:pPr marL="12700" marR="5080" lvl="0" indent="-342900" algn="just">
              <a:lnSpc>
                <a:spcPct val="106800"/>
              </a:lnSpc>
              <a:spcBef>
                <a:spcPts val="9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buFont typeface="Calibri" panose="020F0502020204030204" pitchFamily="34" charset="0"/>
              <a:buChar char="-"/>
              <a:tabLst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</a:rPr>
              <a:t>Sistema de voz: conversaciones en tiempo real. </a:t>
            </a:r>
          </a:p>
          <a:p>
            <a:pPr marL="12700" marR="5080" lvl="0" indent="-342900" algn="just">
              <a:lnSpc>
                <a:spcPct val="106800"/>
              </a:lnSpc>
              <a:spcBef>
                <a:spcPts val="90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buFont typeface="Calibri" panose="020F0502020204030204" pitchFamily="34" charset="0"/>
              <a:buChar char="-"/>
              <a:tabLst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</a:rPr>
              <a:t>Maleta virtual: almacenas tarjetas de presentación, folletos y productos que pueden descargar en cualquier momento.</a:t>
            </a:r>
          </a:p>
          <a:p>
            <a:pPr marL="12700" marR="5080" lvl="0" indent="-342900" algn="just">
              <a:lnSpc>
                <a:spcPct val="106800"/>
              </a:lnSpc>
              <a:spcBef>
                <a:spcPts val="9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ct val="181818"/>
              <a:buFont typeface="Calibri" panose="020F0502020204030204" pitchFamily="34" charset="0"/>
              <a:buChar char="-"/>
              <a:tabLst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</a:rPr>
              <a:t>Participación en varios webinars de capacitación del destino. </a:t>
            </a:r>
          </a:p>
          <a:p>
            <a:pPr marL="12700" marR="5080" lvl="0" algn="just">
              <a:lnSpc>
                <a:spcPct val="106800"/>
              </a:lnSpc>
              <a:spcBef>
                <a:spcPts val="9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ct val="181818"/>
              <a:tabLst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</a:rPr>
              <a:t>Tour Operadores, Mayoristas y Agencias de Turismo Especializadas que participen en forma presencial se brindará alojamiento (3días/2noches). No incluye ticket aéreo.</a:t>
            </a:r>
          </a:p>
          <a:p>
            <a:pPr marL="38100">
              <a:lnSpc>
                <a:spcPct val="100000"/>
              </a:lnSpc>
              <a:spcBef>
                <a:spcPts val="105"/>
              </a:spcBef>
              <a:buClr>
                <a:schemeClr val="tx2">
                  <a:lumMod val="60000"/>
                  <a:lumOff val="40000"/>
                </a:schemeClr>
              </a:buClr>
              <a:buSzPct val="181818"/>
              <a:tabLst>
                <a:tab pos="380365" algn="l"/>
                <a:tab pos="381000" algn="l"/>
              </a:tabLst>
            </a:pPr>
            <a:endParaRPr lang="es-PE" sz="1500" dirty="0">
              <a:latin typeface="Montserrat" panose="02000505000000020004" pitchFamily="2" charset="0"/>
              <a:cs typeface="Liberation Sans Narrow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67AD810-70AB-41FF-B5E9-C3C949CAD1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534" y="682839"/>
            <a:ext cx="4257675" cy="241935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32A5A99-18EF-43C5-B35D-419D66629A4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534" y="3429000"/>
            <a:ext cx="4257675" cy="2839878"/>
          </a:xfrm>
          <a:prstGeom prst="rect">
            <a:avLst/>
          </a:prstGeom>
        </p:spPr>
      </p:pic>
      <p:sp>
        <p:nvSpPr>
          <p:cNvPr id="28" name="Subtítulo 2">
            <a:extLst>
              <a:ext uri="{FF2B5EF4-FFF2-40B4-BE49-F238E27FC236}">
                <a16:creationId xmlns:a16="http://schemas.microsoft.com/office/drawing/2014/main" id="{C3DCB75F-C829-4B81-B94A-C7E6D30D80A2}"/>
              </a:ext>
            </a:extLst>
          </p:cNvPr>
          <p:cNvSpPr txBox="1">
            <a:spLocks/>
          </p:cNvSpPr>
          <p:nvPr/>
        </p:nvSpPr>
        <p:spPr>
          <a:xfrm>
            <a:off x="10098804" y="6175161"/>
            <a:ext cx="1566806" cy="366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1756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just"/>
            <a:r>
              <a:rPr lang="es-PE" sz="105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Imágenes referenciales</a:t>
            </a:r>
            <a:endParaRPr lang="es-PE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89184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12BF7049-A506-4918-8F5C-4A7128ECEA85}"/>
              </a:ext>
            </a:extLst>
          </p:cNvPr>
          <p:cNvSpPr/>
          <p:nvPr/>
        </p:nvSpPr>
        <p:spPr>
          <a:xfrm>
            <a:off x="-136478" y="-1293"/>
            <a:ext cx="12342518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235A9B9-DD57-49E4-BA11-112A260C24FF}"/>
              </a:ext>
            </a:extLst>
          </p:cNvPr>
          <p:cNvSpPr/>
          <p:nvPr/>
        </p:nvSpPr>
        <p:spPr>
          <a:xfrm>
            <a:off x="11476382" y="0"/>
            <a:ext cx="702366" cy="3887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7668581-3F14-45CE-9C1D-6C0B2F62A882}"/>
              </a:ext>
            </a:extLst>
          </p:cNvPr>
          <p:cNvSpPr/>
          <p:nvPr/>
        </p:nvSpPr>
        <p:spPr>
          <a:xfrm>
            <a:off x="11476381" y="3429000"/>
            <a:ext cx="702367" cy="3446248"/>
          </a:xfrm>
          <a:prstGeom prst="rect">
            <a:avLst/>
          </a:prstGeom>
          <a:solidFill>
            <a:srgbClr val="72AF2F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DEAF2B6C-FB83-4AAF-9B97-165C6521A597}"/>
              </a:ext>
            </a:extLst>
          </p:cNvPr>
          <p:cNvSpPr txBox="1"/>
          <p:nvPr/>
        </p:nvSpPr>
        <p:spPr>
          <a:xfrm>
            <a:off x="738487" y="1234707"/>
            <a:ext cx="5155095" cy="18287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PE" sz="2000" dirty="0">
                <a:solidFill>
                  <a:srgbClr val="0070C0"/>
                </a:solidFill>
                <a:latin typeface="Montserrat" panose="02000505000000020004" pitchFamily="2" charset="0"/>
                <a:cs typeface="Arial"/>
              </a:rPr>
              <a:t>Perfil del vendedor: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s-PE" sz="900" dirty="0">
              <a:latin typeface="Montserrat" panose="02000505000000020004" pitchFamily="2" charset="0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0"/>
              </a:spcBef>
              <a:buClr>
                <a:schemeClr val="tx2">
                  <a:lumMod val="60000"/>
                  <a:lumOff val="40000"/>
                </a:schemeClr>
              </a:buClr>
              <a:buSzPct val="166666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Hoteles</a:t>
            </a:r>
            <a:endParaRPr lang="es-PE" sz="1400" dirty="0">
              <a:latin typeface="Montserrat" panose="02000505000000020004" pitchFamily="2" charset="0"/>
              <a:cs typeface="Liberation Sans Narrow"/>
            </a:endParaRPr>
          </a:p>
          <a:p>
            <a:pPr marL="355600" indent="-342900">
              <a:lnSpc>
                <a:spcPct val="100000"/>
              </a:lnSpc>
              <a:spcBef>
                <a:spcPts val="105"/>
              </a:spcBef>
              <a:buClr>
                <a:schemeClr val="tx2">
                  <a:lumMod val="60000"/>
                  <a:lumOff val="40000"/>
                </a:schemeClr>
              </a:buClr>
              <a:buSzPct val="166666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lang="es-PE" sz="140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Tour</a:t>
            </a: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 </a:t>
            </a:r>
            <a:r>
              <a:rPr lang="es-PE" sz="140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Operadores</a:t>
            </a:r>
            <a:endParaRPr lang="es-PE" sz="1400" dirty="0">
              <a:latin typeface="Montserrat" panose="02000505000000020004" pitchFamily="2" charset="0"/>
              <a:cs typeface="Liberation Sans Narrow"/>
            </a:endParaRPr>
          </a:p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chemeClr val="tx2">
                  <a:lumMod val="60000"/>
                  <a:lumOff val="40000"/>
                </a:schemeClr>
              </a:buClr>
              <a:buSzPct val="166666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lang="es-PE" sz="140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Líneas</a:t>
            </a:r>
            <a:r>
              <a:rPr lang="es-PE" sz="1400" spc="-1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 </a:t>
            </a:r>
            <a:r>
              <a:rPr lang="es-PE" sz="140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Aéreas</a:t>
            </a:r>
            <a:endParaRPr lang="es-PE" sz="1400" dirty="0">
              <a:latin typeface="Montserrat" panose="02000505000000020004" pitchFamily="2" charset="0"/>
              <a:cs typeface="Liberation Sans Narrow"/>
            </a:endParaRPr>
          </a:p>
          <a:p>
            <a:pPr marL="355600" indent="-342900">
              <a:lnSpc>
                <a:spcPct val="100000"/>
              </a:lnSpc>
              <a:spcBef>
                <a:spcPts val="110"/>
              </a:spcBef>
              <a:buClr>
                <a:schemeClr val="tx2">
                  <a:lumMod val="60000"/>
                  <a:lumOff val="40000"/>
                </a:schemeClr>
              </a:buClr>
              <a:buSzPct val="166666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Cruceros</a:t>
            </a:r>
            <a:endParaRPr lang="es-PE" sz="1400" dirty="0">
              <a:latin typeface="Montserrat" panose="02000505000000020004" pitchFamily="2" charset="0"/>
              <a:cs typeface="Liberation Sans Narrow"/>
            </a:endParaRPr>
          </a:p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chemeClr val="tx2">
                  <a:lumMod val="60000"/>
                  <a:lumOff val="40000"/>
                </a:schemeClr>
              </a:buClr>
              <a:buSzPct val="166666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Restaurantes</a:t>
            </a:r>
            <a:endParaRPr lang="es-PE" sz="1400" dirty="0">
              <a:latin typeface="Montserrat" panose="02000505000000020004" pitchFamily="2" charset="0"/>
              <a:cs typeface="Liberation Sans Narrow"/>
            </a:endParaRP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chemeClr val="tx2">
                  <a:lumMod val="60000"/>
                  <a:lumOff val="40000"/>
                </a:schemeClr>
              </a:buClr>
              <a:buSzPct val="166666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lang="es-PE" sz="1400" spc="-5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Transporte</a:t>
            </a:r>
            <a:r>
              <a:rPr lang="es-PE" sz="1400" spc="-1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 </a:t>
            </a:r>
            <a:r>
              <a:rPr lang="es-PE" sz="1400" dirty="0">
                <a:solidFill>
                  <a:srgbClr val="1E2023"/>
                </a:solidFill>
                <a:latin typeface="Montserrat" panose="02000505000000020004" pitchFamily="2" charset="0"/>
                <a:cs typeface="Liberation Sans Narrow"/>
              </a:rPr>
              <a:t>Turístico</a:t>
            </a:r>
            <a:endParaRPr lang="es-PE" sz="1400" dirty="0">
              <a:latin typeface="Montserrat" panose="02000505000000020004" pitchFamily="2" charset="0"/>
              <a:cs typeface="Liberation Sans Narrow"/>
            </a:endParaRPr>
          </a:p>
        </p:txBody>
      </p:sp>
      <p:pic>
        <p:nvPicPr>
          <p:cNvPr id="3074" name="Picture 2" descr="Perú Travel Mart">
            <a:extLst>
              <a:ext uri="{FF2B5EF4-FFF2-40B4-BE49-F238E27FC236}">
                <a16:creationId xmlns:a16="http://schemas.microsoft.com/office/drawing/2014/main" id="{80454D6A-2CE1-4124-B7FF-30B2ED22A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146" y="232793"/>
            <a:ext cx="5752863" cy="292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67EA8273-AEA1-434F-89B5-28C97223E9EF}"/>
              </a:ext>
            </a:extLst>
          </p:cNvPr>
          <p:cNvSpPr txBox="1"/>
          <p:nvPr/>
        </p:nvSpPr>
        <p:spPr>
          <a:xfrm>
            <a:off x="634125" y="3427706"/>
            <a:ext cx="10071653" cy="2657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PE" sz="2000" dirty="0">
                <a:solidFill>
                  <a:srgbClr val="0070C0"/>
                </a:solidFill>
                <a:latin typeface="Montserrat" panose="02000505000000020004" pitchFamily="2" charset="0"/>
                <a:cs typeface="Arial"/>
              </a:rPr>
              <a:t>Requisitos de participación:</a:t>
            </a:r>
          </a:p>
          <a:p>
            <a:pPr marL="12700" marR="5080" algn="just">
              <a:spcBef>
                <a:spcPts val="100"/>
              </a:spcBef>
            </a:pPr>
            <a:endParaRPr lang="es-PE" sz="900" dirty="0">
              <a:solidFill>
                <a:srgbClr val="0070C0"/>
              </a:solidFill>
              <a:latin typeface="Montserrat" panose="02000505000000020004" pitchFamily="2" charset="0"/>
              <a:cs typeface="Arial"/>
            </a:endParaRP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SzPct val="200000"/>
              <a:buFont typeface="Arial" panose="020B0604020202020204" pitchFamily="34" charset="0"/>
              <a:buChar char="•"/>
            </a:pPr>
            <a:r>
              <a:rPr lang="es-PE" sz="1400" b="0" i="0" u="none" strike="noStrike" baseline="0" dirty="0">
                <a:solidFill>
                  <a:srgbClr val="000000"/>
                </a:solidFill>
                <a:latin typeface="Montserrat" panose="02000505000000020004" pitchFamily="2" charset="0"/>
              </a:rPr>
              <a:t>Empresas peruanas especializadas en turismo receptivo (tour operadores, hoteles, líneas aéreas, vuelos turísticos, charters, cruceros, transporte terrestre, trenes, restaurantes), legalmente constituida en Perú. 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SzPct val="200000"/>
              <a:buFont typeface="Arial" panose="020B0604020202020204" pitchFamily="34" charset="0"/>
              <a:buChar char="•"/>
            </a:pPr>
            <a:r>
              <a:rPr lang="es-PE" sz="1400" b="0" i="0" u="none" strike="noStrike" baseline="0" dirty="0">
                <a:solidFill>
                  <a:srgbClr val="000000"/>
                </a:solidFill>
                <a:latin typeface="Montserrat" panose="02000505000000020004" pitchFamily="2" charset="0"/>
              </a:rPr>
              <a:t>No minorista 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SzPct val="200000"/>
              <a:buFont typeface="Arial" panose="020B0604020202020204" pitchFamily="34" charset="0"/>
              <a:buChar char="•"/>
            </a:pPr>
            <a:r>
              <a:rPr lang="es-PE" sz="1400" b="0" i="0" u="none" strike="noStrike" baseline="0" dirty="0">
                <a:solidFill>
                  <a:srgbClr val="000000"/>
                </a:solidFill>
                <a:latin typeface="Montserrat" panose="02000505000000020004" pitchFamily="2" charset="0"/>
              </a:rPr>
              <a:t>No mayorista 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SzPct val="200000"/>
              <a:buFont typeface="Arial" panose="020B0604020202020204" pitchFamily="34" charset="0"/>
              <a:buChar char="•"/>
            </a:pPr>
            <a:r>
              <a:rPr lang="es-PE" sz="1400" b="0" i="0" u="none" strike="noStrike" baseline="0" dirty="0">
                <a:solidFill>
                  <a:srgbClr val="000000"/>
                </a:solidFill>
                <a:latin typeface="Montserrat" panose="02000505000000020004" pitchFamily="2" charset="0"/>
              </a:rPr>
              <a:t>Contar con una Página web en inglés y español. 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SzPct val="200000"/>
              <a:buFont typeface="Arial" panose="020B0604020202020204" pitchFamily="34" charset="0"/>
              <a:buChar char="•"/>
            </a:pPr>
            <a:r>
              <a:rPr lang="es-PE" sz="1400" b="0" i="0" u="none" strike="noStrike" baseline="0" dirty="0">
                <a:solidFill>
                  <a:srgbClr val="000000"/>
                </a:solidFill>
                <a:latin typeface="Montserrat" panose="02000505000000020004" pitchFamily="2" charset="0"/>
              </a:rPr>
              <a:t>Registro Mincetur y/o inscritos en Gremio Nacional. 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SzPct val="200000"/>
              <a:buFont typeface="Arial" panose="020B0604020202020204" pitchFamily="34" charset="0"/>
              <a:buChar char="•"/>
            </a:pPr>
            <a:r>
              <a:rPr lang="es-PE" sz="1400" b="0" i="0" u="none" strike="noStrike" baseline="0" dirty="0">
                <a:solidFill>
                  <a:srgbClr val="000000"/>
                </a:solidFill>
                <a:latin typeface="Montserrat" panose="02000505000000020004" pitchFamily="2" charset="0"/>
              </a:rPr>
              <a:t>Plan/protocolo de vigilancia, prevención y control de COVID-19 en el trabajo y/o sello de calidad implementado o en proceso de implementación.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s-PE" sz="2400" dirty="0">
              <a:solidFill>
                <a:srgbClr val="0070C0"/>
              </a:solidFill>
              <a:latin typeface="Montserrat" panose="02000505000000020004" pitchFamily="2" charset="0"/>
              <a:cs typeface="Arial"/>
            </a:endParaRPr>
          </a:p>
        </p:txBody>
      </p:sp>
      <p:pic>
        <p:nvPicPr>
          <p:cNvPr id="22" name="Picture 2" descr="PERU TRAVEL MART 2020">
            <a:extLst>
              <a:ext uri="{FF2B5EF4-FFF2-40B4-BE49-F238E27FC236}">
                <a16:creationId xmlns:a16="http://schemas.microsoft.com/office/drawing/2014/main" id="{08FD518D-AF57-41AA-9A05-7E586E7F1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456">
                        <a14:foregroundMark x1="15102" y1="59961" x2="15102" y2="59961"/>
                        <a14:foregroundMark x1="15510" y1="56093" x2="15510" y2="56093"/>
                        <a14:foregroundMark x1="15510" y1="63830" x2="15510" y2="63830"/>
                        <a14:foregroundMark x1="60952" y1="3675" x2="60952" y2="3675"/>
                        <a14:foregroundMark x1="36735" y1="17988" x2="36735" y2="17988"/>
                        <a14:foregroundMark x1="47483" y1="15861" x2="47483" y2="15861"/>
                        <a14:foregroundMark x1="56871" y1="16828" x2="56871" y2="16828"/>
                        <a14:foregroundMark x1="67755" y1="16441" x2="67755" y2="16441"/>
                        <a14:foregroundMark x1="42449" y1="35590" x2="42449" y2="35590"/>
                        <a14:foregroundMark x1="47483" y1="35783" x2="47483" y2="35783"/>
                        <a14:foregroundMark x1="65034" y1="35397" x2="65034" y2="35397"/>
                        <a14:foregroundMark x1="70476" y1="36364" x2="70476" y2="36364"/>
                        <a14:foregroundMark x1="82177" y1="38491" x2="82177" y2="38491"/>
                        <a14:foregroundMark x1="92109" y1="38491" x2="92109" y2="38491"/>
                        <a14:foregroundMark x1="41905" y1="62669" x2="41905" y2="62669"/>
                        <a14:foregroundMark x1="61224" y1="57834" x2="61224" y2="57834"/>
                        <a14:foregroundMark x1="69932" y1="60155" x2="69932" y2="60155"/>
                        <a14:foregroundMark x1="83129" y1="63056" x2="83129" y2="6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478" y="0"/>
            <a:ext cx="1557131" cy="10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B1CBAE74-2125-47DD-B5DF-CB9ACCC90F6C}"/>
              </a:ext>
            </a:extLst>
          </p:cNvPr>
          <p:cNvSpPr txBox="1">
            <a:spLocks/>
          </p:cNvSpPr>
          <p:nvPr/>
        </p:nvSpPr>
        <p:spPr>
          <a:xfrm>
            <a:off x="9882283" y="3110122"/>
            <a:ext cx="1566806" cy="366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1756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just"/>
            <a:r>
              <a:rPr lang="es-PE" sz="105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Imagen referencial</a:t>
            </a:r>
            <a:endParaRPr lang="es-PE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41006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BA3567D7-9356-4A0C-9E79-382A17856CB0}"/>
              </a:ext>
            </a:extLst>
          </p:cNvPr>
          <p:cNvSpPr/>
          <p:nvPr/>
        </p:nvSpPr>
        <p:spPr>
          <a:xfrm>
            <a:off x="0" y="-23666"/>
            <a:ext cx="12178748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75627-C5F8-4037-B407-43D0DB53B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2" y="977969"/>
            <a:ext cx="4299972" cy="1325563"/>
          </a:xfrm>
        </p:spPr>
        <p:txBody>
          <a:bodyPr>
            <a:normAutofit/>
          </a:bodyPr>
          <a:lstStyle/>
          <a:p>
            <a:pPr algn="ctr"/>
            <a:r>
              <a:rPr lang="es-PE" sz="2000" dirty="0">
                <a:solidFill>
                  <a:schemeClr val="accent1"/>
                </a:solidFill>
                <a:latin typeface="Montserrat" panose="02000505000000020004" pitchFamily="2" charset="0"/>
              </a:rPr>
              <a:t>Beneficios de participación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DEAF2B6C-FB83-4AAF-9B97-165C6521A597}"/>
              </a:ext>
            </a:extLst>
          </p:cNvPr>
          <p:cNvSpPr txBox="1"/>
          <p:nvPr/>
        </p:nvSpPr>
        <p:spPr>
          <a:xfrm>
            <a:off x="492093" y="1954101"/>
            <a:ext cx="5718107" cy="3377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lvl="0" indent="-342900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s-PE" sz="1400" dirty="0">
                <a:solidFill>
                  <a:srgbClr val="000000"/>
                </a:solidFill>
                <a:effectLst/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Link de acceso al evento.</a:t>
            </a:r>
          </a:p>
          <a:p>
            <a:pPr marL="342900" lvl="0" indent="-342900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s-PE" sz="1400" dirty="0">
                <a:solidFill>
                  <a:srgbClr val="000000"/>
                </a:solidFill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Acceso a la Rueda de negocios.</a:t>
            </a:r>
            <a:endParaRPr lang="es-PE" sz="1400" dirty="0">
              <a:solidFill>
                <a:srgbClr val="000000"/>
              </a:solidFill>
              <a:effectLst/>
              <a:latin typeface="Montserrat" panose="02000505000000020004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s-PE" sz="1400" dirty="0">
                <a:solidFill>
                  <a:srgbClr val="000000"/>
                </a:solidFill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Agenda de citas por empresa.</a:t>
            </a:r>
            <a:r>
              <a:rPr lang="es-PE" sz="1400" dirty="0">
                <a:solidFill>
                  <a:srgbClr val="000000"/>
                </a:solidFill>
                <a:effectLst/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lvl="0" indent="-342900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s-PE" sz="1400" dirty="0">
                <a:solidFill>
                  <a:srgbClr val="000000"/>
                </a:solidFill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Networking para contactos. </a:t>
            </a:r>
            <a:endParaRPr lang="es-PE" sz="1400" dirty="0">
              <a:solidFill>
                <a:srgbClr val="000000"/>
              </a:solidFill>
              <a:effectLst/>
              <a:latin typeface="Montserrat" panose="02000505000000020004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s-PE" sz="1400" dirty="0">
                <a:solidFill>
                  <a:srgbClr val="000000"/>
                </a:solidFill>
                <a:effectLst/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2 delegados por empresa.</a:t>
            </a:r>
            <a:endParaRPr lang="es-PE" sz="1400" dirty="0">
              <a:effectLst/>
              <a:latin typeface="Montserrat" panose="02000505000000020004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s-PE" sz="1400" dirty="0">
                <a:solidFill>
                  <a:srgbClr val="000000"/>
                </a:solidFill>
                <a:effectLst/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Stand de 2m largo x 2m ancho, 1 mesa, 2 sillas, friso con nombre de la empresa.</a:t>
            </a:r>
            <a:endParaRPr lang="es-PE" sz="1400" dirty="0">
              <a:effectLst/>
              <a:latin typeface="Montserrat" panose="02000505000000020004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s-PE" sz="1400" dirty="0">
                <a:solidFill>
                  <a:srgbClr val="000000"/>
                </a:solidFill>
                <a:effectLst/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Directorio Oficial del evento con información de los compradores.</a:t>
            </a:r>
            <a:endParaRPr lang="es-PE" sz="1400" dirty="0">
              <a:effectLst/>
              <a:latin typeface="Montserrat" panose="02000505000000020004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s-PE" sz="1400" dirty="0">
                <a:solidFill>
                  <a:srgbClr val="000000"/>
                </a:solidFill>
                <a:effectLst/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Videollamada a través de la interfaz de la plataforma de citas.</a:t>
            </a:r>
          </a:p>
          <a:p>
            <a:pPr marL="342900" lvl="0" indent="-342900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s-PE" sz="1400" dirty="0">
                <a:solidFill>
                  <a:srgbClr val="000000"/>
                </a:solidFill>
                <a:effectLst/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Sistema de voz: Conversaciones en tiempo real en plataforma virtual de citas.</a:t>
            </a:r>
          </a:p>
          <a:p>
            <a:pPr marL="342900" lvl="0" indent="-342900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s-PE" sz="1400" dirty="0">
                <a:solidFill>
                  <a:srgbClr val="000000"/>
                </a:solidFill>
                <a:effectLst/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Maleta virtual: almacena tarjetas de presentación, folletos y productos que pueden descargar en cualquier momento en plataforma virtual de citas.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s-PE" sz="1200" dirty="0">
              <a:latin typeface="Montserrat" panose="02000505000000020004" pitchFamily="2" charset="0"/>
              <a:cs typeface="Arial"/>
            </a:endParaRPr>
          </a:p>
        </p:txBody>
      </p:sp>
      <p:pic>
        <p:nvPicPr>
          <p:cNvPr id="5122" name="Picture 2" descr="Perú Travel Mart">
            <a:extLst>
              <a:ext uri="{FF2B5EF4-FFF2-40B4-BE49-F238E27FC236}">
                <a16:creationId xmlns:a16="http://schemas.microsoft.com/office/drawing/2014/main" id="{43D41E71-2F2E-4842-8B4A-E35FF01690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4670"/>
          <a:stretch/>
        </p:blipFill>
        <p:spPr bwMode="auto">
          <a:xfrm>
            <a:off x="6794695" y="3405334"/>
            <a:ext cx="4890425" cy="234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CA62441-EEA8-47E2-B4E6-9F87632266C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3" t="22923" r="5986" b="6113"/>
          <a:stretch/>
        </p:blipFill>
        <p:spPr bwMode="auto">
          <a:xfrm>
            <a:off x="6794695" y="441150"/>
            <a:ext cx="4813600" cy="26651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2" descr="PERU TRAVEL MART 2020">
            <a:extLst>
              <a:ext uri="{FF2B5EF4-FFF2-40B4-BE49-F238E27FC236}">
                <a16:creationId xmlns:a16="http://schemas.microsoft.com/office/drawing/2014/main" id="{55C9FAE4-3838-4686-9F5C-ABCB7C6AC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456">
                        <a14:foregroundMark x1="15102" y1="59961" x2="15102" y2="59961"/>
                        <a14:foregroundMark x1="15510" y1="56093" x2="15510" y2="56093"/>
                        <a14:foregroundMark x1="15510" y1="63830" x2="15510" y2="63830"/>
                        <a14:foregroundMark x1="60952" y1="3675" x2="60952" y2="3675"/>
                        <a14:foregroundMark x1="36735" y1="17988" x2="36735" y2="17988"/>
                        <a14:foregroundMark x1="47483" y1="15861" x2="47483" y2="15861"/>
                        <a14:foregroundMark x1="56871" y1="16828" x2="56871" y2="16828"/>
                        <a14:foregroundMark x1="67755" y1="16441" x2="67755" y2="16441"/>
                        <a14:foregroundMark x1="42449" y1="35590" x2="42449" y2="35590"/>
                        <a14:foregroundMark x1="47483" y1="35783" x2="47483" y2="35783"/>
                        <a14:foregroundMark x1="65034" y1="35397" x2="65034" y2="35397"/>
                        <a14:foregroundMark x1="70476" y1="36364" x2="70476" y2="36364"/>
                        <a14:foregroundMark x1="82177" y1="38491" x2="82177" y2="38491"/>
                        <a14:foregroundMark x1="92109" y1="38491" x2="92109" y2="38491"/>
                        <a14:foregroundMark x1="41905" y1="62669" x2="41905" y2="62669"/>
                        <a14:foregroundMark x1="61224" y1="57834" x2="61224" y2="57834"/>
                        <a14:foregroundMark x1="69932" y1="60155" x2="69932" y2="60155"/>
                        <a14:foregroundMark x1="83129" y1="63056" x2="83129" y2="6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57131" cy="10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ítulo 1">
            <a:extLst>
              <a:ext uri="{FF2B5EF4-FFF2-40B4-BE49-F238E27FC236}">
                <a16:creationId xmlns:a16="http://schemas.microsoft.com/office/drawing/2014/main" id="{F1E7A338-D4CA-441B-9470-1F63EDAD7E63}"/>
              </a:ext>
            </a:extLst>
          </p:cNvPr>
          <p:cNvSpPr txBox="1">
            <a:spLocks/>
          </p:cNvSpPr>
          <p:nvPr/>
        </p:nvSpPr>
        <p:spPr>
          <a:xfrm>
            <a:off x="-512031" y="977970"/>
            <a:ext cx="571810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PE" sz="2000" dirty="0">
              <a:solidFill>
                <a:schemeClr val="accent1"/>
              </a:solidFill>
              <a:latin typeface="Montserrat" panose="02000505000000020004" pitchFamily="2" charset="0"/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F73444B3-2209-4ABB-B4A0-83C1FD4DB7E0}"/>
              </a:ext>
            </a:extLst>
          </p:cNvPr>
          <p:cNvSpPr txBox="1">
            <a:spLocks/>
          </p:cNvSpPr>
          <p:nvPr/>
        </p:nvSpPr>
        <p:spPr>
          <a:xfrm>
            <a:off x="10525675" y="6609449"/>
            <a:ext cx="1566806" cy="366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1756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"/>
              <a:buNone/>
              <a:defRPr sz="2458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just"/>
            <a:r>
              <a:rPr lang="es-PE" sz="105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Imágenes referenciales</a:t>
            </a:r>
            <a:endParaRPr lang="es-PE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97743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BA3567D7-9356-4A0C-9E79-382A17856CB0}"/>
              </a:ext>
            </a:extLst>
          </p:cNvPr>
          <p:cNvSpPr/>
          <p:nvPr/>
        </p:nvSpPr>
        <p:spPr>
          <a:xfrm>
            <a:off x="0" y="0"/>
            <a:ext cx="12178748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235A9B9-DD57-49E4-BA11-112A260C24FF}"/>
              </a:ext>
            </a:extLst>
          </p:cNvPr>
          <p:cNvSpPr/>
          <p:nvPr/>
        </p:nvSpPr>
        <p:spPr>
          <a:xfrm>
            <a:off x="13252" y="0"/>
            <a:ext cx="1233305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D8CD3A87-3196-4F48-8397-CF48E086B684}"/>
              </a:ext>
            </a:extLst>
          </p:cNvPr>
          <p:cNvCxnSpPr/>
          <p:nvPr/>
        </p:nvCxnSpPr>
        <p:spPr>
          <a:xfrm>
            <a:off x="5565913" y="2179190"/>
            <a:ext cx="0" cy="36842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ítulo 15">
            <a:extLst>
              <a:ext uri="{FF2B5EF4-FFF2-40B4-BE49-F238E27FC236}">
                <a16:creationId xmlns:a16="http://schemas.microsoft.com/office/drawing/2014/main" id="{0E46AF20-00C6-4214-8F09-9C0C5D1FA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0938" y="293387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s-PE" sz="8000" b="1" dirty="0">
                <a:solidFill>
                  <a:schemeClr val="bg1"/>
                </a:solidFill>
                <a:latin typeface="Montserrat" panose="02000505000000020004" pitchFamily="2" charset="0"/>
              </a:rPr>
              <a:t>Resultados 2020 </a:t>
            </a:r>
            <a:br>
              <a:rPr lang="es-PE" sz="8000" b="1" dirty="0">
                <a:solidFill>
                  <a:schemeClr val="bg1"/>
                </a:solidFill>
                <a:latin typeface="Montserrat" panose="02000505000000020004" pitchFamily="2" charset="0"/>
              </a:rPr>
            </a:br>
            <a:r>
              <a:rPr lang="es-PE" sz="8000" b="1" dirty="0">
                <a:solidFill>
                  <a:schemeClr val="bg1"/>
                </a:solidFill>
                <a:latin typeface="Montserrat" panose="02000505000000020004" pitchFamily="2" charset="0"/>
              </a:rPr>
              <a:t>Edición virtual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888E2C76-BEC5-4E3C-85E4-A0266C9B30FF}"/>
              </a:ext>
            </a:extLst>
          </p:cNvPr>
          <p:cNvSpPr/>
          <p:nvPr/>
        </p:nvSpPr>
        <p:spPr>
          <a:xfrm>
            <a:off x="11673260" y="-17248"/>
            <a:ext cx="702367" cy="6875247"/>
          </a:xfrm>
          <a:prstGeom prst="rect">
            <a:avLst/>
          </a:prstGeom>
          <a:solidFill>
            <a:srgbClr val="72AF2F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4917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ángulo 29">
            <a:extLst>
              <a:ext uri="{FF2B5EF4-FFF2-40B4-BE49-F238E27FC236}">
                <a16:creationId xmlns:a16="http://schemas.microsoft.com/office/drawing/2014/main" id="{1C8CD910-385D-494A-9784-9AB2F66E5115}"/>
              </a:ext>
            </a:extLst>
          </p:cNvPr>
          <p:cNvSpPr/>
          <p:nvPr/>
        </p:nvSpPr>
        <p:spPr>
          <a:xfrm>
            <a:off x="0" y="0"/>
            <a:ext cx="12178748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D1D398D-78E1-4250-B360-59C63D722ACE}"/>
              </a:ext>
            </a:extLst>
          </p:cNvPr>
          <p:cNvSpPr txBox="1"/>
          <p:nvPr/>
        </p:nvSpPr>
        <p:spPr>
          <a:xfrm>
            <a:off x="1970834" y="2355713"/>
            <a:ext cx="342593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4800" dirty="0">
                <a:solidFill>
                  <a:srgbClr val="00B0F0"/>
                </a:solidFill>
                <a:latin typeface="Montserrat" panose="02000505000000020004" pitchFamily="2" charset="0"/>
              </a:rPr>
              <a:t>4447</a:t>
            </a:r>
            <a:r>
              <a:rPr lang="es-PE" dirty="0">
                <a:latin typeface="Montserrat" panose="02000505000000020004" pitchFamily="2" charset="0"/>
              </a:rPr>
              <a:t> citas realizadas</a:t>
            </a:r>
          </a:p>
          <a:p>
            <a:endParaRPr lang="es-PE" dirty="0">
              <a:latin typeface="Montserrat" panose="02000505000000020004" pitchFamily="2" charset="0"/>
            </a:endParaRPr>
          </a:p>
          <a:p>
            <a:endParaRPr lang="es-PE" dirty="0">
              <a:latin typeface="Montserrat" panose="02000505000000020004" pitchFamily="2" charset="0"/>
            </a:endParaRPr>
          </a:p>
          <a:p>
            <a:endParaRPr lang="es-PE" dirty="0">
              <a:latin typeface="Montserrat" panose="02000505000000020004" pitchFamily="2" charset="0"/>
            </a:endParaRPr>
          </a:p>
          <a:p>
            <a:endParaRPr lang="es-PE" dirty="0">
              <a:latin typeface="Montserrat" panose="02000505000000020004" pitchFamily="2" charset="0"/>
            </a:endParaRPr>
          </a:p>
          <a:p>
            <a:endParaRPr lang="es-PE" dirty="0">
              <a:latin typeface="Montserrat" panose="02000505000000020004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3301AFF-F0B7-495D-A4E6-9F59A98165B0}"/>
              </a:ext>
            </a:extLst>
          </p:cNvPr>
          <p:cNvSpPr txBox="1"/>
          <p:nvPr/>
        </p:nvSpPr>
        <p:spPr>
          <a:xfrm>
            <a:off x="6896754" y="2399361"/>
            <a:ext cx="61490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4800" dirty="0">
                <a:solidFill>
                  <a:srgbClr val="00B0F0"/>
                </a:solidFill>
                <a:latin typeface="Montserrat" panose="02000505000000020004" pitchFamily="2" charset="0"/>
              </a:rPr>
              <a:t>5</a:t>
            </a:r>
            <a:r>
              <a:rPr lang="es-PE" dirty="0">
                <a:latin typeface="Montserrat" panose="02000505000000020004" pitchFamily="2" charset="0"/>
              </a:rPr>
              <a:t> días de evento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EF75209-F5F5-4F21-9264-7BE082C24FBA}"/>
              </a:ext>
            </a:extLst>
          </p:cNvPr>
          <p:cNvSpPr txBox="1"/>
          <p:nvPr/>
        </p:nvSpPr>
        <p:spPr>
          <a:xfrm>
            <a:off x="6896754" y="5162535"/>
            <a:ext cx="428045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4800" dirty="0">
                <a:solidFill>
                  <a:srgbClr val="00B0F0"/>
                </a:solidFill>
                <a:latin typeface="Montserrat" panose="02000505000000020004" pitchFamily="2" charset="0"/>
              </a:rPr>
              <a:t>US$ 2.5 </a:t>
            </a:r>
            <a:r>
              <a:rPr lang="es-PE" dirty="0">
                <a:latin typeface="Montserrat" panose="02000505000000020004" pitchFamily="2" charset="0"/>
              </a:rPr>
              <a:t>millones </a:t>
            </a:r>
          </a:p>
          <a:p>
            <a:r>
              <a:rPr lang="es-PE" dirty="0">
                <a:latin typeface="Montserrat" panose="02000505000000020004" pitchFamily="2" charset="0"/>
              </a:rPr>
              <a:t>estimado potencial de negocio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ACEC246-BC1A-4649-B828-6AA923D105F4}"/>
              </a:ext>
            </a:extLst>
          </p:cNvPr>
          <p:cNvSpPr txBox="1"/>
          <p:nvPr/>
        </p:nvSpPr>
        <p:spPr>
          <a:xfrm>
            <a:off x="1868684" y="4975517"/>
            <a:ext cx="462832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4800" dirty="0">
                <a:solidFill>
                  <a:srgbClr val="00B0F0"/>
                </a:solidFill>
                <a:latin typeface="Montserrat" panose="02000505000000020004" pitchFamily="2" charset="0"/>
              </a:rPr>
              <a:t>+ de 340 </a:t>
            </a:r>
            <a:r>
              <a:rPr lang="es-PE" dirty="0">
                <a:latin typeface="Montserrat" panose="02000505000000020004" pitchFamily="2" charset="0"/>
              </a:rPr>
              <a:t> </a:t>
            </a:r>
          </a:p>
          <a:p>
            <a:r>
              <a:rPr lang="es-PE" dirty="0">
                <a:latin typeface="Montserrat" panose="02000505000000020004" pitchFamily="2" charset="0"/>
              </a:rPr>
              <a:t>compradores registrados</a:t>
            </a:r>
          </a:p>
        </p:txBody>
      </p:sp>
      <p:pic>
        <p:nvPicPr>
          <p:cNvPr id="14338" name="Picture 2" descr="Dibujo De Agenda Para Colorear - Ultra Coloring Pages">
            <a:extLst>
              <a:ext uri="{FF2B5EF4-FFF2-40B4-BE49-F238E27FC236}">
                <a16:creationId xmlns:a16="http://schemas.microsoft.com/office/drawing/2014/main" id="{0247B9C6-85E9-4460-88EF-9D63476464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2" b="11579"/>
          <a:stretch/>
        </p:blipFill>
        <p:spPr bwMode="auto">
          <a:xfrm>
            <a:off x="7050032" y="1008726"/>
            <a:ext cx="1918252" cy="139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Apretón De Manos De Dibujo Icono Del Vector Aislado En El Fondo. Dibujado A  Mano Icono Del Apretón De Manos. Dibujo Icono Del Apretón De Manos De  Infografía, Sitio Web O Aplicación.">
            <a:extLst>
              <a:ext uri="{FF2B5EF4-FFF2-40B4-BE49-F238E27FC236}">
                <a16:creationId xmlns:a16="http://schemas.microsoft.com/office/drawing/2014/main" id="{CE52F457-A538-4148-B9F9-6D335214B4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308" b="77077" l="21000" r="791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4" t="27634" r="20215" b="25411"/>
          <a:stretch/>
        </p:blipFill>
        <p:spPr bwMode="auto">
          <a:xfrm>
            <a:off x="2405837" y="998347"/>
            <a:ext cx="1777007" cy="144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Vector Silueta De Personas Clipart (#5377700) - PinClipart">
            <a:extLst>
              <a:ext uri="{FF2B5EF4-FFF2-40B4-BE49-F238E27FC236}">
                <a16:creationId xmlns:a16="http://schemas.microsoft.com/office/drawing/2014/main" id="{56846A86-A713-4F1D-8CFB-5CF3A7F9C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988" l="1023" r="100000">
                        <a14:foregroundMark x1="6364" y1="38239" x2="6364" y2="38239"/>
                        <a14:foregroundMark x1="24886" y1="8926" x2="24886" y2="8926"/>
                        <a14:foregroundMark x1="22841" y1="19300" x2="22841" y2="19300"/>
                        <a14:foregroundMark x1="22386" y1="39204" x2="22386" y2="39204"/>
                        <a14:foregroundMark x1="18864" y1="10856" x2="18864" y2="10856"/>
                        <a14:foregroundMark x1="79886" y1="18215" x2="79886" y2="182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625" y="3878674"/>
            <a:ext cx="1130784" cy="1065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6" name="Picture 20" descr="Monedas de dólar silueta | Icono Gratis">
            <a:extLst>
              <a:ext uri="{FF2B5EF4-FFF2-40B4-BE49-F238E27FC236}">
                <a16:creationId xmlns:a16="http://schemas.microsoft.com/office/drawing/2014/main" id="{B856E5EC-874B-4F5D-9750-EADEB9449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333" y="3704796"/>
            <a:ext cx="1457739" cy="145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PERU TRAVEL MART 2020">
            <a:extLst>
              <a:ext uri="{FF2B5EF4-FFF2-40B4-BE49-F238E27FC236}">
                <a16:creationId xmlns:a16="http://schemas.microsoft.com/office/drawing/2014/main" id="{7F1A8ACE-51DE-4568-91E1-48325CDBC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99456">
                        <a14:foregroundMark x1="15102" y1="59961" x2="15102" y2="59961"/>
                        <a14:foregroundMark x1="15510" y1="56093" x2="15510" y2="56093"/>
                        <a14:foregroundMark x1="15510" y1="63830" x2="15510" y2="63830"/>
                        <a14:foregroundMark x1="60952" y1="3675" x2="60952" y2="3675"/>
                        <a14:foregroundMark x1="36735" y1="17988" x2="36735" y2="17988"/>
                        <a14:foregroundMark x1="47483" y1="15861" x2="47483" y2="15861"/>
                        <a14:foregroundMark x1="56871" y1="16828" x2="56871" y2="16828"/>
                        <a14:foregroundMark x1="67755" y1="16441" x2="67755" y2="16441"/>
                        <a14:foregroundMark x1="42449" y1="35590" x2="42449" y2="35590"/>
                        <a14:foregroundMark x1="47483" y1="35783" x2="47483" y2="35783"/>
                        <a14:foregroundMark x1="65034" y1="35397" x2="65034" y2="35397"/>
                        <a14:foregroundMark x1="70476" y1="36364" x2="70476" y2="36364"/>
                        <a14:foregroundMark x1="82177" y1="38491" x2="82177" y2="38491"/>
                        <a14:foregroundMark x1="92109" y1="38491" x2="92109" y2="38491"/>
                        <a14:foregroundMark x1="41905" y1="62669" x2="41905" y2="62669"/>
                        <a14:foregroundMark x1="61224" y1="57834" x2="61224" y2="57834"/>
                        <a14:foregroundMark x1="69932" y1="60155" x2="69932" y2="60155"/>
                        <a14:foregroundMark x1="83129" y1="63056" x2="83129" y2="6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08" y="0"/>
            <a:ext cx="1557131" cy="10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ángulo 32">
            <a:extLst>
              <a:ext uri="{FF2B5EF4-FFF2-40B4-BE49-F238E27FC236}">
                <a16:creationId xmlns:a16="http://schemas.microsoft.com/office/drawing/2014/main" id="{3C6A1985-4243-41EC-8558-2D04C130974A}"/>
              </a:ext>
            </a:extLst>
          </p:cNvPr>
          <p:cNvSpPr/>
          <p:nvPr/>
        </p:nvSpPr>
        <p:spPr>
          <a:xfrm flipV="1">
            <a:off x="-19880" y="6557951"/>
            <a:ext cx="12211879" cy="97210"/>
          </a:xfrm>
          <a:prstGeom prst="rect">
            <a:avLst/>
          </a:prstGeom>
          <a:solidFill>
            <a:srgbClr val="72AF2F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6DD57E1B-B6BE-48CF-B481-0E08BD33A73C}"/>
              </a:ext>
            </a:extLst>
          </p:cNvPr>
          <p:cNvSpPr/>
          <p:nvPr/>
        </p:nvSpPr>
        <p:spPr>
          <a:xfrm>
            <a:off x="-19878" y="6686808"/>
            <a:ext cx="12198626" cy="171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03E24236-57E2-4868-93D0-1AD1F6BAF8E2}"/>
              </a:ext>
            </a:extLst>
          </p:cNvPr>
          <p:cNvSpPr/>
          <p:nvPr/>
        </p:nvSpPr>
        <p:spPr>
          <a:xfrm flipV="1">
            <a:off x="805072" y="-1"/>
            <a:ext cx="11373676" cy="104272"/>
          </a:xfrm>
          <a:prstGeom prst="rect">
            <a:avLst/>
          </a:prstGeom>
          <a:solidFill>
            <a:srgbClr val="72AF2F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46041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ángulo 26">
            <a:extLst>
              <a:ext uri="{FF2B5EF4-FFF2-40B4-BE49-F238E27FC236}">
                <a16:creationId xmlns:a16="http://schemas.microsoft.com/office/drawing/2014/main" id="{ABCB1ED6-9F57-4B83-90E0-18172463B4DB}"/>
              </a:ext>
            </a:extLst>
          </p:cNvPr>
          <p:cNvSpPr/>
          <p:nvPr/>
        </p:nvSpPr>
        <p:spPr>
          <a:xfrm>
            <a:off x="322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2A37F02-8C96-4B95-876C-178D6F53DE98}"/>
              </a:ext>
            </a:extLst>
          </p:cNvPr>
          <p:cNvSpPr txBox="1"/>
          <p:nvPr/>
        </p:nvSpPr>
        <p:spPr>
          <a:xfrm>
            <a:off x="731123" y="1576981"/>
            <a:ext cx="10115692" cy="66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3733" dirty="0">
                <a:solidFill>
                  <a:srgbClr val="0070C0"/>
                </a:solidFill>
                <a:latin typeface="Montserrat" panose="02000505000000020004" pitchFamily="2" charset="0"/>
              </a:rPr>
              <a:t>Mayor información: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E6E2D7C-1FBE-49D1-87DB-4BC84E27142B}"/>
              </a:ext>
            </a:extLst>
          </p:cNvPr>
          <p:cNvSpPr txBox="1"/>
          <p:nvPr/>
        </p:nvSpPr>
        <p:spPr>
          <a:xfrm>
            <a:off x="891679" y="3122877"/>
            <a:ext cx="8242796" cy="1241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867" dirty="0"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Teléfonos: +51 980 056 654 / +51 968 180 935 </a:t>
            </a:r>
          </a:p>
          <a:p>
            <a:r>
              <a:rPr lang="es-PE" sz="1867" dirty="0"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Correos: </a:t>
            </a:r>
            <a:r>
              <a:rPr lang="es-PE" sz="1867" dirty="0"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ptm@perutravelmart.com.pe</a:t>
            </a:r>
            <a:r>
              <a:rPr lang="es-PE" sz="1867" dirty="0"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PE" sz="1867" dirty="0"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alexandrasalomon.g@gmail.com</a:t>
            </a:r>
            <a:r>
              <a:rPr lang="es-PE" sz="1867" dirty="0"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s-PE" sz="1867" dirty="0"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Web: </a:t>
            </a:r>
            <a:r>
              <a:rPr lang="es-PE" sz="1867" dirty="0"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www.perutravelmart.com.pe</a:t>
            </a:r>
            <a:r>
              <a:rPr lang="es-PE" sz="1867" dirty="0"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es-MX" sz="1867" dirty="0">
                <a:latin typeface="Montserrat" panose="0200050500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s-PE" sz="1867" dirty="0">
              <a:latin typeface="Montserrat" panose="02000505000000020004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DE00F1A0-25CF-4133-9FCB-04C7D355E711}"/>
              </a:ext>
            </a:extLst>
          </p:cNvPr>
          <p:cNvSpPr/>
          <p:nvPr/>
        </p:nvSpPr>
        <p:spPr>
          <a:xfrm>
            <a:off x="0" y="6197718"/>
            <a:ext cx="6768641" cy="666786"/>
          </a:xfrm>
          <a:prstGeom prst="rect">
            <a:avLst/>
          </a:prstGeom>
          <a:solidFill>
            <a:srgbClr val="72AF2F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5A5A0DA4-4AAC-4AB6-897E-CFBB7BB27DC9}"/>
              </a:ext>
            </a:extLst>
          </p:cNvPr>
          <p:cNvSpPr/>
          <p:nvPr/>
        </p:nvSpPr>
        <p:spPr>
          <a:xfrm rot="5400000">
            <a:off x="8788044" y="3367864"/>
            <a:ext cx="666786" cy="63134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379849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bab956b1f44ef9d173162e10f4b2778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6eaa9825d2fedb5a83ac41ebe86c43c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F59909D-A8A0-476D-A5AB-7924421A9404}"/>
</file>

<file path=customXml/itemProps2.xml><?xml version="1.0" encoding="utf-8"?>
<ds:datastoreItem xmlns:ds="http://schemas.openxmlformats.org/officeDocument/2006/customXml" ds:itemID="{0F13E2F5-7E8D-4379-919A-00860C4ECAB4}"/>
</file>

<file path=customXml/itemProps3.xml><?xml version="1.0" encoding="utf-8"?>
<ds:datastoreItem xmlns:ds="http://schemas.openxmlformats.org/officeDocument/2006/customXml" ds:itemID="{6059F669-59EA-4BE2-81BF-9A2813B4F245}"/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701</Words>
  <Application>Microsoft Office PowerPoint</Application>
  <PresentationFormat>Panorámica</PresentationFormat>
  <Paragraphs>125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Liberation Sans Narrow</vt:lpstr>
      <vt:lpstr>Montserrat</vt:lpstr>
      <vt:lpstr>Raleway</vt:lpstr>
      <vt:lpstr>Symbol</vt:lpstr>
      <vt:lpstr>Times New Roman</vt:lpstr>
      <vt:lpstr>Wingdings</vt:lpstr>
      <vt:lpstr>Tema de Office</vt:lpstr>
      <vt:lpstr>Presentación de PowerPoint</vt:lpstr>
      <vt:lpstr>¿ Qué es?</vt:lpstr>
      <vt:lpstr>Ficha Técnica</vt:lpstr>
      <vt:lpstr>Formato</vt:lpstr>
      <vt:lpstr>Perfiles de participación </vt:lpstr>
      <vt:lpstr>Perfil del comprador:</vt:lpstr>
      <vt:lpstr>Presentación de PowerPoint</vt:lpstr>
      <vt:lpstr>Presentación de PowerPoint</vt:lpstr>
      <vt:lpstr>Beneficios de participación</vt:lpstr>
      <vt:lpstr>Resultados 2020  Edición virtual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Sistema</dc:creator>
  <cp:lastModifiedBy>Angelica Leonor Pulache Arroyo</cp:lastModifiedBy>
  <cp:revision>46</cp:revision>
  <dcterms:created xsi:type="dcterms:W3CDTF">2021-07-13T17:04:43Z</dcterms:created>
  <dcterms:modified xsi:type="dcterms:W3CDTF">2021-09-03T16:36:57Z</dcterms:modified>
</cp:coreProperties>
</file>